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87" r:id="rId3"/>
    <p:sldId id="285" r:id="rId4"/>
    <p:sldId id="286" r:id="rId5"/>
    <p:sldId id="261" r:id="rId6"/>
    <p:sldId id="259" r:id="rId7"/>
    <p:sldId id="268" r:id="rId8"/>
    <p:sldId id="283" r:id="rId9"/>
    <p:sldId id="272" r:id="rId10"/>
    <p:sldId id="278" r:id="rId11"/>
    <p:sldId id="284" r:id="rId12"/>
    <p:sldId id="277" r:id="rId13"/>
    <p:sldId id="280" r:id="rId14"/>
    <p:sldId id="262" r:id="rId15"/>
    <p:sldId id="263" r:id="rId16"/>
    <p:sldId id="271" r:id="rId17"/>
    <p:sldId id="264" r:id="rId18"/>
    <p:sldId id="276" r:id="rId19"/>
    <p:sldId id="267" r:id="rId2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88" autoAdjust="0"/>
    <p:restoredTop sz="82079" autoAdjust="0"/>
  </p:normalViewPr>
  <p:slideViewPr>
    <p:cSldViewPr snapToGrid="0">
      <p:cViewPr varScale="1">
        <p:scale>
          <a:sx n="90" d="100"/>
          <a:sy n="90" d="100"/>
        </p:scale>
        <p:origin x="8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zh-CN" baseline="0" dirty="0"/>
              <a:t>Task Solved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Mole-FTA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CN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975A-462A-AC87-8DE0CF96B1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11-4284-AD72-D5519B354E4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RawVSA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B11-4284-AD72-D5519B354E4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B11-4284-AD72-D5519B354E4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71146847"/>
        <c:axId val="971148767"/>
      </c:barChart>
      <c:catAx>
        <c:axId val="97114684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71148767"/>
        <c:crosses val="autoZero"/>
        <c:auto val="1"/>
        <c:lblAlgn val="ctr"/>
        <c:lblOffset val="100"/>
        <c:noMultiLvlLbl val="0"/>
      </c:catAx>
      <c:valAx>
        <c:axId val="9711487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zh-CN" dirty="0"/>
                  <a:t>#Solved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9711468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zh-CN" baseline="0" dirty="0"/>
              <a:t>Time Cost (All)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Mole-FTA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RawVSA</c:v>
                </c:pt>
                <c:pt idx="1">
                  <c:v>OE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BB-4D6B-93B2-B723BD17106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RawVSA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RawVSA</c:v>
                </c:pt>
                <c:pt idx="1">
                  <c:v>OE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2.09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8BB-4D6B-93B2-B723BD17106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RawVSA</c:v>
                </c:pt>
                <c:pt idx="1">
                  <c:v>OE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1">
                  <c:v>9.6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8BB-4D6B-93B2-B723BD17106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71146847"/>
        <c:axId val="971148767"/>
      </c:barChart>
      <c:catAx>
        <c:axId val="97114684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71148767"/>
        <c:crosses val="autoZero"/>
        <c:auto val="1"/>
        <c:lblAlgn val="ctr"/>
        <c:lblOffset val="100"/>
        <c:noMultiLvlLbl val="0"/>
      </c:catAx>
      <c:valAx>
        <c:axId val="9711487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zh-CN" dirty="0"/>
                  <a:t>Ratio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9711468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zh-CN" baseline="0" dirty="0"/>
              <a:t>Time Cost (Hard)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Mole-FTA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RawVSA</c:v>
                </c:pt>
                <c:pt idx="1">
                  <c:v>OE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C6-4B1F-8D34-112D6B02A4E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RawVSA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RawVSA</c:v>
                </c:pt>
                <c:pt idx="1">
                  <c:v>OE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5.51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8C6-4B1F-8D34-112D6B02A4E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RawVSA</c:v>
                </c:pt>
                <c:pt idx="1">
                  <c:v>OE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1">
                  <c:v>72.069999999999993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8C6-4B1F-8D34-112D6B02A4E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71146847"/>
        <c:axId val="971148767"/>
      </c:barChart>
      <c:catAx>
        <c:axId val="97114684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71148767"/>
        <c:crosses val="autoZero"/>
        <c:auto val="1"/>
        <c:lblAlgn val="ctr"/>
        <c:lblOffset val="100"/>
        <c:noMultiLvlLbl val="0"/>
      </c:catAx>
      <c:valAx>
        <c:axId val="9711487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zh-CN" dirty="0"/>
                  <a:t>Ratio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9711468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zh-CN" baseline="0" dirty="0"/>
              <a:t>Node Constructed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Mole-FTA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RawVSA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1028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56-4E54-ADDC-D5158C577A7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RawVSA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RawVSA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8393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656-4E54-ADDC-D5158C577A7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71146847"/>
        <c:axId val="971148767"/>
      </c:barChart>
      <c:catAx>
        <c:axId val="97114684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71148767"/>
        <c:crosses val="autoZero"/>
        <c:auto val="1"/>
        <c:lblAlgn val="ctr"/>
        <c:lblOffset val="100"/>
        <c:noMultiLvlLbl val="0"/>
      </c:catAx>
      <c:valAx>
        <c:axId val="9711487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zh-CN" dirty="0"/>
                  <a:t>#Nodes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9711468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zh-CN" baseline="0" dirty="0"/>
              <a:t>Task Solved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Mole-Blaze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5F-4494-89FD-33390DFD867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Blaze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5F-4494-89FD-33390DFD867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71146847"/>
        <c:axId val="971148767"/>
      </c:barChart>
      <c:catAx>
        <c:axId val="97114684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71148767"/>
        <c:crosses val="autoZero"/>
        <c:auto val="1"/>
        <c:lblAlgn val="ctr"/>
        <c:lblOffset val="100"/>
        <c:noMultiLvlLbl val="0"/>
      </c:catAx>
      <c:valAx>
        <c:axId val="971148767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zh-CN" dirty="0"/>
                  <a:t>#Solved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9711468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zh-CN" baseline="0" dirty="0"/>
              <a:t>Time Cost (All)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Mole-Blaze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RawVSA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E6-467E-92A0-4979BF10804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Blaze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RawVSA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9E6-467E-92A0-4979BF10804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71146847"/>
        <c:axId val="971148767"/>
      </c:barChart>
      <c:catAx>
        <c:axId val="97114684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71148767"/>
        <c:crosses val="autoZero"/>
        <c:auto val="1"/>
        <c:lblAlgn val="ctr"/>
        <c:lblOffset val="100"/>
        <c:noMultiLvlLbl val="0"/>
      </c:catAx>
      <c:valAx>
        <c:axId val="9711487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zh-CN" dirty="0"/>
                  <a:t>Ratio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9711468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zh-CN" baseline="0" dirty="0"/>
              <a:t>Node Constructed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Mole-FTA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RawVSA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1207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2A-467C-86FD-C1778A3D523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RawVSA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RawVSA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3068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C2A-467C-86FD-C1778A3D523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71146847"/>
        <c:axId val="971148767"/>
      </c:barChart>
      <c:catAx>
        <c:axId val="97114684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71148767"/>
        <c:crosses val="autoZero"/>
        <c:auto val="1"/>
        <c:lblAlgn val="ctr"/>
        <c:lblOffset val="100"/>
        <c:noMultiLvlLbl val="0"/>
      </c:catAx>
      <c:valAx>
        <c:axId val="9711487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zh-CN" dirty="0"/>
                  <a:t>#Nodes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9711468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zh-CN" baseline="0" dirty="0"/>
              <a:t>Time Cost (Hard)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Mole-Blaze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RawVSA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62-405F-A592-AA45AA1460B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Blaze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RawVSA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62-405F-A592-AA45AA1460B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71146847"/>
        <c:axId val="971148767"/>
      </c:barChart>
      <c:catAx>
        <c:axId val="97114684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71148767"/>
        <c:crosses val="autoZero"/>
        <c:auto val="1"/>
        <c:lblAlgn val="ctr"/>
        <c:lblOffset val="100"/>
        <c:noMultiLvlLbl val="0"/>
      </c:catAx>
      <c:valAx>
        <c:axId val="971148767"/>
        <c:scaling>
          <c:orientation val="minMax"/>
          <c:max val="3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zh-CN" dirty="0"/>
                  <a:t>Ratio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9711468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5A22A5-DF5B-42E2-B5F7-8EA9053E9EED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9DB85C-27DE-4587-AB6E-D66299B37B5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8754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9DB85C-27DE-4587-AB6E-D66299B37B58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72830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9DB85C-27DE-4587-AB6E-D66299B37B58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93063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3DD88E-C61A-AAA8-FFD8-39999D7A2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51DA66-3789-55B5-A3E0-748B96FB2C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4AE67E-D4BC-2985-1C8F-9764EEA050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608937-B3BA-35CC-161B-3ED2072909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9DB85C-27DE-4587-AB6E-D66299B37B58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98477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9DB85C-27DE-4587-AB6E-D66299B37B58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2385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9DB85C-27DE-4587-AB6E-D66299B37B58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09644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9DB85C-27DE-4587-AB6E-D66299B37B58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94431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9DB85C-27DE-4587-AB6E-D66299B37B58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32066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9DB85C-27DE-4587-AB6E-D66299B37B58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19688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9DB85C-27DE-4587-AB6E-D66299B37B58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563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9DB85C-27DE-4587-AB6E-D66299B37B58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81764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9DB85C-27DE-4587-AB6E-D66299B37B58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68499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C159E-AC4B-3094-A5DC-9659D1319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F8A2A6-2980-06C9-24A0-A029EC1228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ECBF8E-A38C-F82A-DBF6-1DFB8E728A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DCC121-ED15-DA6C-4A55-971793035E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9DB85C-27DE-4587-AB6E-D66299B37B58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42241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CE1E4-AD24-0B37-0AA6-EBB0D1059D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B1A4C1-2DEE-8E86-F4CE-336B950504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A56AE8-E8B9-FC64-802F-5BE641BB34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805A00-49F5-AA32-2568-86D8841071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9DB85C-27DE-4587-AB6E-D66299B37B58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12498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EC46A-82E8-DEF8-B771-E84111CDA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127CBC-1417-36F6-ADF2-9B8FBC687C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AE856F-93CC-731D-04F7-4C2BF47A73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BF2A93-8983-F0CB-096B-AB18C65238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9DB85C-27DE-4587-AB6E-D66299B37B58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5595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9DB85C-27DE-4587-AB6E-D66299B37B58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3577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9DB85C-27DE-4587-AB6E-D66299B37B58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16989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9DB85C-27DE-4587-AB6E-D66299B37B58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42115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9DB85C-27DE-4587-AB6E-D66299B37B58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88353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9DB85C-27DE-4587-AB6E-D66299B37B58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3791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3EC59-1DC8-59B3-3EDA-78096DC1DC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71FE90-1480-FC08-DA47-FF493708F6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Click to edit Master subtitle style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0482DC-8086-68DE-F931-847B6D8D8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45AC2-6FE5-432B-BA42-EA9DD17B0FE6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5B5BED-C0F7-B40E-A5C6-01A307B67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F0C94-B086-AC35-A500-53EB86722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6178D-41DD-48C3-BA7D-3C172CAAE84F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744B8F7-44D0-AF16-6E5C-1440990ADA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2000" y="0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347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326EF-DE88-0406-A96D-706402843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09D525-65E9-7F9C-CD54-DD975C7A5F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B71359-372A-A5A9-4894-0A466FF6A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45AC2-6FE5-432B-BA42-EA9DD17B0FE6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866192-BFED-C2B7-C123-E122CD4F9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8EF65D-5501-8D12-1C93-3D5B1E58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6178D-41DD-48C3-BA7D-3C172CAAE84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357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1B3DAD-FA8D-1D63-F6B2-EFDC80867E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480124-2611-949B-5B4B-2C67EED456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BEE64C-DD2C-94EE-01B2-1CC32CB12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45AC2-6FE5-432B-BA42-EA9DD17B0FE6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7ECB9E-356E-BE97-D2C7-E0D33523E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ECD5B8-9450-86FE-FFE6-9C9916DDA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6178D-41DD-48C3-BA7D-3C172CAAE84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0325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00A03-FAD0-0836-B84D-67939AE22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2A44FB-3A7F-33B4-DB4C-B7FC342BEC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7C6BA8-046B-93AD-9604-CC4EC8900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45AC2-6FE5-432B-BA42-EA9DD17B0FE6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398BC6-A226-44B3-A1C9-BD1A393B6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F39C54-30EE-766E-194D-52CF1038E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6178D-41DD-48C3-BA7D-3C172CAAE84F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BA9D2D-EEAC-173A-0774-A30270C6F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2000" y="0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340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4A351-D3EF-C4B1-D863-B8B505650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0A09F6-F91D-4CD3-4170-9FE5F0E271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0981D-BE0B-7898-BCB7-F3A44BD7F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45AC2-6FE5-432B-BA42-EA9DD17B0FE6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25D583-D824-4BAB-54F7-162DCE34D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A2B575-F1E7-2C1B-A104-928E54882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6178D-41DD-48C3-BA7D-3C172CAAE84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9495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04592-8F90-4477-F88D-68EFADEEA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C4D10C-F712-510E-1A3D-006ECA4670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EAAF4E-F126-3648-2B5C-C30961CEFF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419A1-41C9-16A9-6F1E-EDEE35BAC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45AC2-6FE5-432B-BA42-EA9DD17B0FE6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AB0A7E-7F56-843C-8236-2A7EE963E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4C1D5F-5EFC-902B-92E2-8D5CF7E96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6178D-41DD-48C3-BA7D-3C172CAAE84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4785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C8E38-D5C9-EA4B-9948-2794F4A09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D2CE78-C589-1B9A-AE90-9E5EE626C7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D290B1-7F50-DF05-5AE6-7301F3267B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556B29-BE57-BC92-1B05-3847018DDE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597911-DAC2-6E4B-282F-CA7137B87C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E05464-895F-C7C1-736B-5F44D6E4A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45AC2-6FE5-432B-BA42-EA9DD17B0FE6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70B088-5797-E91F-1D24-F442DE2AC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9F221-9F70-E6DD-D8A7-F4FDCFAAF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6178D-41DD-48C3-BA7D-3C172CAAE84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1997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56D7F-682F-15A1-35A6-8511A81F8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6C401A-9FAA-B6B8-9507-DB86EFA5C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45AC2-6FE5-432B-BA42-EA9DD17B0FE6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78B530-6B7C-F230-9C97-7EB04A896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A2F384-A950-36FD-27EA-A502D26DE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6178D-41DD-48C3-BA7D-3C172CAAE84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5381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02C41E-48FD-875E-E2A3-6F18F298A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45AC2-6FE5-432B-BA42-EA9DD17B0FE6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ABA2C8-4306-CEFA-C4FE-C2DC1AF6D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015587-7A15-744E-9D7A-6B9137B86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6178D-41DD-48C3-BA7D-3C172CAAE84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5580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C02C5-8C32-5B43-0F2A-B3F6DD4FD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EF99F5-6B5C-E309-553A-1C4A7969B5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9AA4E5-2F7F-E1DE-5F94-E5DB2B488F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307F63-EF4D-CDF7-1C3F-9AE96FF06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45AC2-6FE5-432B-BA42-EA9DD17B0FE6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4C208E-2237-DD19-7947-9ECA840A4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B214DC-F3AB-F26B-4C90-20831C491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6178D-41DD-48C3-BA7D-3C172CAAE84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7558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CEE1A-108A-218B-4761-AA85C470A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366BD-D599-D845-70B5-5F2ECA4166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ABC407-A247-C132-000B-AA0A996233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30E642-F56D-2295-414D-C4FD6AB64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45AC2-6FE5-432B-BA42-EA9DD17B0FE6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5D5DC0-B527-5178-C91F-1A4632371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210E53-36D4-8C5D-5C4D-CE2C0B1CB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6178D-41DD-48C3-BA7D-3C172CAAE84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6568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04D62F-20EA-5AB5-3B0D-F0496E981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1C489F-E67B-D2A4-4A44-C9AAE940F3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356B20-BA69-263F-77AE-B6B2681F34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45AC2-6FE5-432B-BA42-EA9DD17B0FE6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7C9C8-82DA-8868-AEFA-21CDAE61EA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442274-B94B-2C6D-F728-1D186703A7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E6178D-41DD-48C3-BA7D-3C172CAAE84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5913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44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4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0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30.png"/><Relationship Id="rId20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60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19" Type="http://schemas.openxmlformats.org/officeDocument/2006/relationships/image" Target="../media/image33.png"/><Relationship Id="rId4" Type="http://schemas.openxmlformats.org/officeDocument/2006/relationships/image" Target="../media/image50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20.png"/><Relationship Id="rId18" Type="http://schemas.openxmlformats.org/officeDocument/2006/relationships/image" Target="../media/image44.png"/><Relationship Id="rId7" Type="http://schemas.openxmlformats.org/officeDocument/2006/relationships/image" Target="../media/image36.png"/><Relationship Id="rId12" Type="http://schemas.openxmlformats.org/officeDocument/2006/relationships/image" Target="../media/image42.png"/><Relationship Id="rId17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1.png"/><Relationship Id="rId5" Type="http://schemas.openxmlformats.org/officeDocument/2006/relationships/image" Target="../media/image39.png"/><Relationship Id="rId15" Type="http://schemas.openxmlformats.org/officeDocument/2006/relationships/image" Target="../media/image43.png"/><Relationship Id="rId10" Type="http://schemas.openxmlformats.org/officeDocument/2006/relationships/image" Target="../media/image40.png"/><Relationship Id="rId4" Type="http://schemas.openxmlformats.org/officeDocument/2006/relationships/image" Target="../media/image220.png"/><Relationship Id="rId9" Type="http://schemas.openxmlformats.org/officeDocument/2006/relationships/image" Target="../media/image38.png"/><Relationship Id="rId1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34198-B0DB-75A8-046F-5A11D0C1DD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1122363"/>
            <a:ext cx="12192000" cy="2387600"/>
          </a:xfrm>
        </p:spPr>
        <p:txBody>
          <a:bodyPr>
            <a:noAutofit/>
          </a:bodyPr>
          <a:lstStyle/>
          <a:p>
            <a:r>
              <a:rPr lang="en-US" altLang="zh-CN" sz="4800" dirty="0"/>
              <a:t>Tunneling through </a:t>
            </a:r>
            <a:r>
              <a:rPr lang="en-US" altLang="zh-CN" sz="4800" i="1" dirty="0"/>
              <a:t>the Hill</a:t>
            </a:r>
            <a:r>
              <a:rPr lang="en-US" altLang="zh-CN" sz="4800" dirty="0"/>
              <a:t>: </a:t>
            </a:r>
            <a:r>
              <a:rPr lang="en-US" altLang="zh-CN" sz="4800" b="1" dirty="0"/>
              <a:t>Multi-way</a:t>
            </a:r>
            <a:r>
              <a:rPr lang="en-US" altLang="zh-CN" sz="4800" dirty="0"/>
              <a:t> Intersection for Version-Space Algebras in Program Synthesis</a:t>
            </a:r>
            <a:endParaRPr lang="zh-CN" altLang="en-US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9AEA8C-DCBE-DF44-B0D7-57A2133E7C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 err="1"/>
              <a:t>Guanlin</a:t>
            </a:r>
            <a:r>
              <a:rPr lang="en-US" altLang="zh-CN" dirty="0"/>
              <a:t> Chen</a:t>
            </a:r>
            <a:r>
              <a:rPr lang="en-US" altLang="zh-CN" baseline="30000" dirty="0"/>
              <a:t>*</a:t>
            </a:r>
            <a:r>
              <a:rPr lang="en-US" altLang="zh-CN" dirty="0"/>
              <a:t>, Ruyi Ji</a:t>
            </a:r>
            <a:r>
              <a:rPr lang="en-US" altLang="zh-CN" baseline="30000" dirty="0"/>
              <a:t>*</a:t>
            </a:r>
            <a:r>
              <a:rPr lang="en-US" altLang="zh-CN" dirty="0"/>
              <a:t>, </a:t>
            </a:r>
            <a:r>
              <a:rPr lang="en-US" altLang="zh-CN" u="sng" dirty="0"/>
              <a:t>Shuhao Zhang</a:t>
            </a:r>
            <a:r>
              <a:rPr lang="en-US" altLang="zh-CN" u="sng" baseline="30000" dirty="0"/>
              <a:t>*</a:t>
            </a:r>
            <a:r>
              <a:rPr lang="en-US" altLang="zh-CN" dirty="0"/>
              <a:t>, Yingfei Xiong</a:t>
            </a:r>
            <a:r>
              <a:rPr lang="en-US" altLang="zh-CN" baseline="30000" dirty="0"/>
              <a:t> </a:t>
            </a:r>
            <a:endParaRPr lang="en-US" altLang="zh-CN" dirty="0"/>
          </a:p>
        </p:txBody>
      </p:sp>
      <p:grpSp>
        <p:nvGrpSpPr>
          <p:cNvPr id="4" name="组合 7">
            <a:extLst>
              <a:ext uri="{FF2B5EF4-FFF2-40B4-BE49-F238E27FC236}">
                <a16:creationId xmlns:a16="http://schemas.microsoft.com/office/drawing/2014/main" id="{34AAA603-42DE-D287-B1D5-7B8AA9FD07E3}"/>
              </a:ext>
            </a:extLst>
          </p:cNvPr>
          <p:cNvGrpSpPr/>
          <p:nvPr/>
        </p:nvGrpSpPr>
        <p:grpSpPr>
          <a:xfrm>
            <a:off x="2825432" y="4089809"/>
            <a:ext cx="6541135" cy="1645828"/>
            <a:chOff x="4598" y="7088"/>
            <a:chExt cx="11264" cy="3041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4E07588C-048C-4EEE-D39C-BA87892F4D35}"/>
                </a:ext>
              </a:extLst>
            </p:cNvPr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98" y="7088"/>
              <a:ext cx="2834" cy="3041"/>
            </a:xfrm>
            <a:prstGeom prst="rect">
              <a:avLst/>
            </a:prstGeom>
          </p:spPr>
        </p:pic>
        <p:sp>
          <p:nvSpPr>
            <p:cNvPr id="6" name="文本占位符 2">
              <a:extLst>
                <a:ext uri="{FF2B5EF4-FFF2-40B4-BE49-F238E27FC236}">
                  <a16:creationId xmlns:a16="http://schemas.microsoft.com/office/drawing/2014/main" id="{553519BD-6886-14F2-5556-4D1FE08A9022}"/>
                </a:ext>
              </a:extLst>
            </p:cNvPr>
            <p:cNvSpPr/>
            <p:nvPr/>
          </p:nvSpPr>
          <p:spPr>
            <a:xfrm>
              <a:off x="7432" y="7827"/>
              <a:ext cx="8430" cy="1589"/>
            </a:xfrm>
            <a:prstGeom prst="rect">
              <a:avLst/>
            </a:prstGeom>
            <a:ln w="12700">
              <a:miter lim="400000"/>
            </a:ln>
          </p:spPr>
          <p:txBody>
            <a:bodyPr lIns="45719" rIns="45719">
              <a:noAutofit/>
            </a:bodyPr>
            <a:lstStyle>
              <a:lvl1pPr marL="0" marR="0" indent="0" algn="l" defTabSz="914400" rtl="0" latinLnBrk="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defRPr sz="2400" b="0" i="0" u="none" strike="noStrike" cap="none" spc="0" baseline="0">
                  <a:ln>
                    <a:noFill/>
                  </a:ln>
                  <a:solidFill>
                    <a:srgbClr val="888888"/>
                  </a:solidFill>
                  <a:uFillTx/>
                  <a:latin typeface="华文细黑" panose="02010600040101010101" charset="-122"/>
                  <a:ea typeface="华文细黑" panose="02010600040101010101" charset="-122"/>
                  <a:cs typeface="华文细黑" panose="02010600040101010101" charset="-122"/>
                  <a:sym typeface="华文细黑" panose="02010600040101010101" charset="-122"/>
                </a:defRPr>
              </a:lvl1pPr>
              <a:lvl2pPr marL="0" marR="0" indent="457200" algn="l" defTabSz="914400" rtl="0" latinLnBrk="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defRPr sz="2400" b="0" i="0" u="none" strike="noStrike" cap="none" spc="0" baseline="0">
                  <a:ln>
                    <a:noFill/>
                  </a:ln>
                  <a:solidFill>
                    <a:srgbClr val="888888"/>
                  </a:solidFill>
                  <a:uFillTx/>
                  <a:latin typeface="华文细黑" panose="02010600040101010101" charset="-122"/>
                  <a:ea typeface="华文细黑" panose="02010600040101010101" charset="-122"/>
                  <a:cs typeface="华文细黑" panose="02010600040101010101" charset="-122"/>
                  <a:sym typeface="华文细黑" panose="02010600040101010101" charset="-122"/>
                </a:defRPr>
              </a:lvl2pPr>
              <a:lvl3pPr marL="0" marR="0" indent="914400" algn="l" defTabSz="914400" rtl="0" latinLnBrk="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defRPr sz="2400" b="0" i="0" u="none" strike="noStrike" cap="none" spc="0" baseline="0">
                  <a:ln>
                    <a:noFill/>
                  </a:ln>
                  <a:solidFill>
                    <a:srgbClr val="888888"/>
                  </a:solidFill>
                  <a:uFillTx/>
                  <a:latin typeface="华文细黑" panose="02010600040101010101" charset="-122"/>
                  <a:ea typeface="华文细黑" panose="02010600040101010101" charset="-122"/>
                  <a:cs typeface="华文细黑" panose="02010600040101010101" charset="-122"/>
                  <a:sym typeface="华文细黑" panose="02010600040101010101" charset="-122"/>
                </a:defRPr>
              </a:lvl3pPr>
              <a:lvl4pPr marL="0" marR="0" indent="1371600" algn="l" defTabSz="914400" rtl="0" latinLnBrk="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defRPr sz="2400" b="0" i="0" u="none" strike="noStrike" cap="none" spc="0" baseline="0">
                  <a:ln>
                    <a:noFill/>
                  </a:ln>
                  <a:solidFill>
                    <a:srgbClr val="888888"/>
                  </a:solidFill>
                  <a:uFillTx/>
                  <a:latin typeface="华文细黑" panose="02010600040101010101" charset="-122"/>
                  <a:ea typeface="华文细黑" panose="02010600040101010101" charset="-122"/>
                  <a:cs typeface="华文细黑" panose="02010600040101010101" charset="-122"/>
                  <a:sym typeface="华文细黑" panose="02010600040101010101" charset="-122"/>
                </a:defRPr>
              </a:lvl4pPr>
              <a:lvl5pPr marL="0" marR="0" indent="1828800" algn="l" defTabSz="914400" rtl="0" latinLnBrk="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defRPr sz="2400" b="0" i="0" u="none" strike="noStrike" cap="none" spc="0" baseline="0">
                  <a:ln>
                    <a:noFill/>
                  </a:ln>
                  <a:solidFill>
                    <a:srgbClr val="888888"/>
                  </a:solidFill>
                  <a:uFillTx/>
                  <a:latin typeface="华文细黑" panose="02010600040101010101" charset="-122"/>
                  <a:ea typeface="华文细黑" panose="02010600040101010101" charset="-122"/>
                  <a:cs typeface="华文细黑" panose="02010600040101010101" charset="-122"/>
                  <a:sym typeface="华文细黑" panose="02010600040101010101" charset="-122"/>
                </a:defRPr>
              </a:lvl5pPr>
              <a:lvl6pPr marL="2641600" marR="0" indent="-355600" algn="l" defTabSz="914400" rtl="0" latinLnBrk="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 typeface="Arial" panose="020B0604020202020204"/>
                <a:buChar char="•"/>
                <a:defRPr sz="28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华文细黑" panose="02010600040101010101" charset="-122"/>
                  <a:ea typeface="华文细黑" panose="02010600040101010101" charset="-122"/>
                  <a:cs typeface="华文细黑" panose="02010600040101010101" charset="-122"/>
                  <a:sym typeface="华文细黑" panose="02010600040101010101" charset="-122"/>
                </a:defRPr>
              </a:lvl6pPr>
              <a:lvl7pPr marL="3098800" marR="0" indent="-355600" algn="l" defTabSz="914400" rtl="0" latinLnBrk="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 typeface="Arial" panose="020B0604020202020204"/>
                <a:buChar char="•"/>
                <a:defRPr sz="28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华文细黑" panose="02010600040101010101" charset="-122"/>
                  <a:ea typeface="华文细黑" panose="02010600040101010101" charset="-122"/>
                  <a:cs typeface="华文细黑" panose="02010600040101010101" charset="-122"/>
                  <a:sym typeface="华文细黑" panose="02010600040101010101" charset="-122"/>
                </a:defRPr>
              </a:lvl7pPr>
              <a:lvl8pPr marL="3556000" marR="0" indent="-355600" algn="l" defTabSz="914400" rtl="0" latinLnBrk="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 typeface="Arial" panose="020B0604020202020204"/>
                <a:buChar char="•"/>
                <a:defRPr sz="28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华文细黑" panose="02010600040101010101" charset="-122"/>
                  <a:ea typeface="华文细黑" panose="02010600040101010101" charset="-122"/>
                  <a:cs typeface="华文细黑" panose="02010600040101010101" charset="-122"/>
                  <a:sym typeface="华文细黑" panose="02010600040101010101" charset="-122"/>
                </a:defRPr>
              </a:lvl8pPr>
              <a:lvl9pPr marL="4013200" marR="0" indent="-355600" algn="l" defTabSz="914400" rtl="0" latinLnBrk="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 typeface="Arial" panose="020B0604020202020204"/>
                <a:buChar char="•"/>
                <a:defRPr sz="28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华文细黑" panose="02010600040101010101" charset="-122"/>
                  <a:ea typeface="华文细黑" panose="02010600040101010101" charset="-122"/>
                  <a:cs typeface="华文细黑" panose="02010600040101010101" charset="-122"/>
                  <a:sym typeface="华文细黑" panose="02010600040101010101" charset="-122"/>
                </a:defRPr>
              </a:lvl9pPr>
            </a:lstStyle>
            <a:p>
              <a:pPr algn="ctr"/>
              <a:r>
                <a:rPr lang="en-US" altLang="zh-CN" sz="2800" dirty="0">
                  <a:solidFill>
                    <a:schemeClr val="tx1"/>
                  </a:solidFill>
                  <a:latin typeface="+mn-lt"/>
                  <a:cs typeface="+mj-lt"/>
                </a:rPr>
                <a:t>School of Computer Science</a:t>
              </a:r>
            </a:p>
            <a:p>
              <a:pPr algn="ctr"/>
              <a:r>
                <a:rPr lang="en-US" altLang="zh-CN" sz="2800" dirty="0">
                  <a:solidFill>
                    <a:schemeClr val="tx1"/>
                  </a:solidFill>
                  <a:latin typeface="+mn-lt"/>
                  <a:cs typeface="+mj-lt"/>
                </a:rPr>
                <a:t>Peking University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78182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F5C442-C135-15E8-58F4-BCCD9C9D7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516C0-16E3-5DE4-E2CD-951FB4F90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Grouping Strategy</a:t>
            </a:r>
            <a:endParaRPr lang="zh-CN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3CBFF6-B6BE-94FC-8970-4A009358B3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9941" y="2057400"/>
            <a:ext cx="3917795" cy="3657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06F8CD-7D80-A987-1FAC-5AD9757E77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57400"/>
            <a:ext cx="4601736" cy="365760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E977C3DD-40B1-661D-3449-DB5059A261E7}"/>
              </a:ext>
            </a:extLst>
          </p:cNvPr>
          <p:cNvSpPr/>
          <p:nvPr/>
        </p:nvSpPr>
        <p:spPr>
          <a:xfrm>
            <a:off x="1547769" y="4802139"/>
            <a:ext cx="243840" cy="2438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1D0438F-6EAC-33FD-6FE2-E23FF74C69FF}"/>
              </a:ext>
            </a:extLst>
          </p:cNvPr>
          <p:cNvSpPr/>
          <p:nvPr/>
        </p:nvSpPr>
        <p:spPr>
          <a:xfrm>
            <a:off x="5131727" y="3828416"/>
            <a:ext cx="243840" cy="2438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69DFB8A-8AE9-05F5-513C-53A0924A9EC6}"/>
              </a:ext>
            </a:extLst>
          </p:cNvPr>
          <p:cNvCxnSpPr>
            <a:cxnSpLocks/>
            <a:stCxn id="7" idx="6"/>
            <a:endCxn id="8" idx="2"/>
          </p:cNvCxnSpPr>
          <p:nvPr/>
        </p:nvCxnSpPr>
        <p:spPr>
          <a:xfrm flipV="1">
            <a:off x="1791609" y="3950336"/>
            <a:ext cx="3340117" cy="97372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A22D9BE-C4A1-730F-1121-B380CABB2239}"/>
              </a:ext>
            </a:extLst>
          </p:cNvPr>
          <p:cNvSpPr txBox="1"/>
          <p:nvPr/>
        </p:nvSpPr>
        <p:spPr>
          <a:xfrm rot="20657593">
            <a:off x="2547787" y="4084216"/>
            <a:ext cx="1722335" cy="382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Huge overhead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56A58F-86D6-4AF7-725F-DAFDECD80628}"/>
              </a:ext>
            </a:extLst>
          </p:cNvPr>
          <p:cNvSpPr txBox="1"/>
          <p:nvPr/>
        </p:nvSpPr>
        <p:spPr>
          <a:xfrm rot="20657593">
            <a:off x="2350291" y="4449640"/>
            <a:ext cx="2252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When too many VSAs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0BC91D5C-29A3-EA80-5687-B2CFCB2871FA}"/>
              </a:ext>
            </a:extLst>
          </p:cNvPr>
          <p:cNvSpPr/>
          <p:nvPr/>
        </p:nvSpPr>
        <p:spPr>
          <a:xfrm>
            <a:off x="5438768" y="3520440"/>
            <a:ext cx="1692342" cy="731520"/>
          </a:xfrm>
          <a:prstGeom prst="right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72A59B1-97F4-AF2A-F7DD-F7F1492C20BD}"/>
              </a:ext>
            </a:extLst>
          </p:cNvPr>
          <p:cNvSpPr/>
          <p:nvPr/>
        </p:nvSpPr>
        <p:spPr>
          <a:xfrm rot="1877859">
            <a:off x="7321367" y="4015565"/>
            <a:ext cx="524382" cy="1099117"/>
          </a:xfrm>
          <a:prstGeom prst="ellipse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9FE87AA-D1E6-FEF5-4A1B-6EEBC4AD84E6}"/>
              </a:ext>
            </a:extLst>
          </p:cNvPr>
          <p:cNvCxnSpPr>
            <a:cxnSpLocks/>
            <a:stCxn id="17" idx="6"/>
          </p:cNvCxnSpPr>
          <p:nvPr/>
        </p:nvCxnSpPr>
        <p:spPr>
          <a:xfrm>
            <a:off x="7807595" y="4701328"/>
            <a:ext cx="352732" cy="11868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8E5669D3-EC7A-B893-711F-C3BCBBD431AD}"/>
              </a:ext>
            </a:extLst>
          </p:cNvPr>
          <p:cNvSpPr txBox="1"/>
          <p:nvPr/>
        </p:nvSpPr>
        <p:spPr>
          <a:xfrm>
            <a:off x="7583558" y="5888182"/>
            <a:ext cx="31021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solidFill>
                  <a:schemeClr val="accent4"/>
                </a:solidFill>
              </a:rPr>
              <a:t>Iterative intersection in the group</a:t>
            </a:r>
            <a:endParaRPr lang="zh-CN" altLang="en-US" sz="16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199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2" grpId="0"/>
      <p:bldP spid="13" grpId="0"/>
      <p:bldP spid="16" grpId="0" animBg="1"/>
      <p:bldP spid="17" grpId="0" animBg="1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DEAAB-D9A2-FBDA-FE5F-F030F2743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86454-BCE9-49F7-B81B-E433CD937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Grouping Strategy (Cont.)</a:t>
            </a:r>
            <a:endParaRPr lang="zh-CN" alt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520710-F16C-F2FF-C8F2-61BD709A18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6222" y="2141953"/>
            <a:ext cx="4789512" cy="3657600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4BC74816-9E51-778F-A631-65A80FD4AF47}"/>
              </a:ext>
            </a:extLst>
          </p:cNvPr>
          <p:cNvGrpSpPr/>
          <p:nvPr/>
        </p:nvGrpSpPr>
        <p:grpSpPr>
          <a:xfrm>
            <a:off x="6748746" y="1690688"/>
            <a:ext cx="4330737" cy="1143565"/>
            <a:chOff x="6985012" y="1599783"/>
            <a:chExt cx="4330737" cy="1143565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D17D1E00-2027-0598-DBE5-064007282DCD}"/>
                </a:ext>
              </a:extLst>
            </p:cNvPr>
            <p:cNvSpPr/>
            <p:nvPr/>
          </p:nvSpPr>
          <p:spPr>
            <a:xfrm>
              <a:off x="9112281" y="2423308"/>
              <a:ext cx="320040" cy="320040"/>
            </a:xfrm>
            <a:prstGeom prst="ellipse">
              <a:avLst/>
            </a:prstGeom>
            <a:noFill/>
            <a:ln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D8835606-09F7-083A-1891-EDC581887A84}"/>
                </a:ext>
              </a:extLst>
            </p:cNvPr>
            <p:cNvCxnSpPr>
              <a:cxnSpLocks/>
              <a:stCxn id="4" idx="0"/>
              <a:endCxn id="9" idx="2"/>
            </p:cNvCxnSpPr>
            <p:nvPr/>
          </p:nvCxnSpPr>
          <p:spPr>
            <a:xfrm flipH="1" flipV="1">
              <a:off x="9150381" y="1938337"/>
              <a:ext cx="121920" cy="484971"/>
            </a:xfrm>
            <a:prstGeom prst="straightConnector1">
              <a:avLst/>
            </a:prstGeom>
            <a:ln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E68AC84-B33C-AEE2-2FA6-5BD7C494C3FB}"/>
                </a:ext>
              </a:extLst>
            </p:cNvPr>
            <p:cNvSpPr txBox="1"/>
            <p:nvPr/>
          </p:nvSpPr>
          <p:spPr>
            <a:xfrm>
              <a:off x="6985012" y="1599783"/>
              <a:ext cx="433073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>
                  <a:solidFill>
                    <a:srgbClr val="7030A0"/>
                  </a:solidFill>
                </a:rPr>
                <a:t>Too many: intermediate VSAs reach the peak</a:t>
              </a:r>
              <a:r>
                <a:rPr lang="zh-CN" altLang="en-US" sz="1600" dirty="0"/>
                <a:t>💥</a:t>
              </a:r>
              <a:endParaRPr lang="zh-CN" altLang="en-US" sz="1600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4883221-2560-BEBF-28CB-561DEB72C2AE}"/>
              </a:ext>
            </a:extLst>
          </p:cNvPr>
          <p:cNvGrpSpPr/>
          <p:nvPr/>
        </p:nvGrpSpPr>
        <p:grpSpPr>
          <a:xfrm>
            <a:off x="6096000" y="4559897"/>
            <a:ext cx="3955635" cy="1699464"/>
            <a:chOff x="6332266" y="4468992"/>
            <a:chExt cx="3955635" cy="1699464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546266E2-2742-EE47-5B28-4DE3CCB2F524}"/>
                </a:ext>
              </a:extLst>
            </p:cNvPr>
            <p:cNvSpPr/>
            <p:nvPr/>
          </p:nvSpPr>
          <p:spPr>
            <a:xfrm>
              <a:off x="8150064" y="4468992"/>
              <a:ext cx="320040" cy="320040"/>
            </a:xfrm>
            <a:prstGeom prst="ellipse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CF350BE4-AF07-F981-0A3E-3019FE9D62EF}"/>
                </a:ext>
              </a:extLst>
            </p:cNvPr>
            <p:cNvCxnSpPr>
              <a:cxnSpLocks/>
              <a:stCxn id="10" idx="4"/>
              <a:endCxn id="14" idx="0"/>
            </p:cNvCxnSpPr>
            <p:nvPr/>
          </p:nvCxnSpPr>
          <p:spPr>
            <a:xfrm>
              <a:off x="8310084" y="4789032"/>
              <a:ext cx="0" cy="1040870"/>
            </a:xfrm>
            <a:prstGeom prst="straightConnector1">
              <a:avLst/>
            </a:prstGeom>
            <a:ln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9D5CC88-9473-AF48-DD71-C53075B65953}"/>
                </a:ext>
              </a:extLst>
            </p:cNvPr>
            <p:cNvSpPr txBox="1"/>
            <p:nvPr/>
          </p:nvSpPr>
          <p:spPr>
            <a:xfrm>
              <a:off x="6332266" y="5829902"/>
              <a:ext cx="39556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>
                  <a:solidFill>
                    <a:schemeClr val="accent2"/>
                  </a:solidFill>
                </a:rPr>
                <a:t>Too few: failed to tunnel through the hill</a:t>
              </a:r>
              <a:r>
                <a:rPr lang="zh-CN" altLang="en-US" sz="1600" dirty="0">
                  <a:solidFill>
                    <a:schemeClr val="accent2"/>
                  </a:solidFill>
                </a:rPr>
                <a:t>😢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E53A8C1-988B-8360-2A36-04A9B197E267}"/>
              </a:ext>
            </a:extLst>
          </p:cNvPr>
          <p:cNvGrpSpPr/>
          <p:nvPr/>
        </p:nvGrpSpPr>
        <p:grpSpPr>
          <a:xfrm>
            <a:off x="8233836" y="3693570"/>
            <a:ext cx="2637710" cy="1519106"/>
            <a:chOff x="8470102" y="3602665"/>
            <a:chExt cx="2637710" cy="1519106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3639837-A7FB-3088-9401-BA7ED7A8ED10}"/>
                </a:ext>
              </a:extLst>
            </p:cNvPr>
            <p:cNvSpPr/>
            <p:nvPr/>
          </p:nvSpPr>
          <p:spPr>
            <a:xfrm>
              <a:off x="8529529" y="3602665"/>
              <a:ext cx="320040" cy="320040"/>
            </a:xfrm>
            <a:prstGeom prst="ellipse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69563508-8FEC-0FAF-7E6D-177AE08140A7}"/>
                </a:ext>
              </a:extLst>
            </p:cNvPr>
            <p:cNvCxnSpPr>
              <a:cxnSpLocks/>
              <a:stCxn id="24" idx="5"/>
              <a:endCxn id="28" idx="0"/>
            </p:cNvCxnSpPr>
            <p:nvPr/>
          </p:nvCxnSpPr>
          <p:spPr>
            <a:xfrm>
              <a:off x="8802700" y="3875836"/>
              <a:ext cx="986257" cy="414938"/>
            </a:xfrm>
            <a:prstGeom prst="straightConnector1">
              <a:avLst/>
            </a:prstGeom>
            <a:ln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82464C4-A505-FEBB-D59F-6FDB5010BB37}"/>
                </a:ext>
              </a:extLst>
            </p:cNvPr>
            <p:cNvSpPr txBox="1"/>
            <p:nvPr/>
          </p:nvSpPr>
          <p:spPr>
            <a:xfrm>
              <a:off x="8470102" y="4290774"/>
              <a:ext cx="2637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solidFill>
                    <a:schemeClr val="accent6"/>
                  </a:solidFill>
                </a:rPr>
                <a:t>Appropriate: Tunnel through the hill with smallest intermediate VSAs</a:t>
              </a:r>
              <a:r>
                <a:rPr lang="zh-CN" altLang="en-US" sz="1600" dirty="0">
                  <a:solidFill>
                    <a:schemeClr val="accent6"/>
                  </a:solidFill>
                </a:rPr>
                <a:t>😀</a:t>
              </a:r>
              <a:endParaRPr lang="en-US" altLang="zh-CN" sz="1600" dirty="0">
                <a:solidFill>
                  <a:schemeClr val="accent6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C5E1F7C-63F6-7639-B0C9-05594DDF404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5257795" cy="4351338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dirty="0"/>
                  <a:t>How to find the ‘appropriate’ point?</a:t>
                </a:r>
              </a:p>
              <a:p>
                <a:r>
                  <a:rPr lang="en-US" altLang="zh-CN" dirty="0"/>
                  <a:t>The following formula is used to estimate the final program space:</a:t>
                </a:r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d>
                    <m:r>
                      <a:rPr lang="en-US" altLang="zh-CN" i="1">
                        <a:latin typeface="Cambria Math" panose="02040503050406030204" pitchFamily="18" charset="0"/>
                      </a:rPr>
                      <m:t>⋅</m:t>
                    </m:r>
                    <m:nary>
                      <m:naryPr>
                        <m:chr m:val="∏"/>
                        <m:limLoc m:val="subSup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altLang="zh-CN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  <m:e>
                        <m:f>
                          <m:f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>
                                <a:latin typeface="Cambria Math" panose="02040503050406030204" pitchFamily="18" charset="0"/>
                              </a:rPr>
                              <m:t>P</m:t>
                            </m:r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|</m:t>
                            </m:r>
                          </m:den>
                        </m:f>
                      </m:e>
                    </m:nary>
                  </m:oMath>
                </a14:m>
                <a:endParaRPr lang="en-US" altLang="zh-CN" dirty="0"/>
              </a:p>
              <a:p>
                <a:r>
                  <a:rPr lang="en-US" altLang="zh-CN" dirty="0"/>
                  <a:t>A small program space indicates passing the hill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C5E1F7C-63F6-7639-B0C9-05594DDF40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5257795" cy="4351338"/>
              </a:xfrm>
              <a:blipFill>
                <a:blip r:embed="rId5"/>
                <a:stretch>
                  <a:fillRect l="-1970" t="-2241" r="-32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6672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EFB9C-106E-4343-47AA-FA2E0749C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5B282-A5DF-7001-2366-AF0760F65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Implementation</a:t>
            </a:r>
            <a:endParaRPr lang="zh-CN" alt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6A9776-0C4A-A497-67A8-7594BA61E7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690688"/>
            <a:ext cx="4119037" cy="435254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32C61FE-A91D-C003-34EE-A93CD0DEF3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281" y="1690688"/>
            <a:ext cx="5699519" cy="4352544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F41DB08-5750-6FE2-8A10-4F58A4C6860C}"/>
              </a:ext>
            </a:extLst>
          </p:cNvPr>
          <p:cNvCxnSpPr/>
          <p:nvPr/>
        </p:nvCxnSpPr>
        <p:spPr>
          <a:xfrm>
            <a:off x="9036636" y="1464649"/>
            <a:ext cx="0" cy="4297680"/>
          </a:xfrm>
          <a:prstGeom prst="line">
            <a:avLst/>
          </a:prstGeom>
          <a:ln w="254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59A37120-923F-74B3-DB03-3FFAF224097F}"/>
              </a:ext>
            </a:extLst>
          </p:cNvPr>
          <p:cNvSpPr/>
          <p:nvPr/>
        </p:nvSpPr>
        <p:spPr>
          <a:xfrm>
            <a:off x="838200" y="3428999"/>
            <a:ext cx="3385457" cy="15544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229A315-5858-EECE-96B6-04BFB61492F1}"/>
              </a:ext>
            </a:extLst>
          </p:cNvPr>
          <p:cNvSpPr txBox="1"/>
          <p:nvPr/>
        </p:nvSpPr>
        <p:spPr>
          <a:xfrm>
            <a:off x="6283507" y="1164209"/>
            <a:ext cx="2753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Phase 1: multi-way intersection with grouping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E1C9291-9D5E-16CE-93DE-54252ABE72BD}"/>
              </a:ext>
            </a:extLst>
          </p:cNvPr>
          <p:cNvSpPr/>
          <p:nvPr/>
        </p:nvSpPr>
        <p:spPr>
          <a:xfrm>
            <a:off x="838200" y="4983479"/>
            <a:ext cx="3385457" cy="68435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E52646-3395-FE1C-537F-B1BD6C065585}"/>
              </a:ext>
            </a:extLst>
          </p:cNvPr>
          <p:cNvSpPr txBox="1"/>
          <p:nvPr/>
        </p:nvSpPr>
        <p:spPr>
          <a:xfrm>
            <a:off x="9036634" y="1164208"/>
            <a:ext cx="2313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accent6"/>
                </a:solidFill>
              </a:rPr>
              <a:t>Phase 2: iterative intersection</a:t>
            </a:r>
            <a:endParaRPr lang="zh-CN" altLang="en-US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62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 animBg="1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7D50A7-0FB2-FE28-32C2-B62F0747F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F5AF6-562C-619F-4DAD-D14680CEA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Properties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3635EF-81F2-7D5C-DAEF-AE2EEA1B10F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Comparing with top-down intersection:</a:t>
                </a:r>
              </a:p>
              <a:p>
                <a:pPr lvl="1"/>
                <a:r>
                  <a:rPr lang="en-US" altLang="zh-CN" dirty="0"/>
                  <a:t>Efficiently handle commutative and associative operators</a:t>
                </a:r>
              </a:p>
              <a:p>
                <a:r>
                  <a:rPr lang="en-US" altLang="zh-CN" dirty="0"/>
                  <a:t>Comparing with Observational Equivalence:</a:t>
                </a:r>
              </a:p>
              <a:p>
                <a:pPr lvl="1"/>
                <a:r>
                  <a:rPr lang="en-US" altLang="zh-CN" dirty="0"/>
                  <a:t>No worse than OE theoretically: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𝑐𝑜𝑠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𝑜𝑢𝑟𝑠</m:t>
                        </m:r>
                      </m:sub>
                    </m:sSub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≤2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𝑐𝑜𝑠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𝑂𝐸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dirty="0"/>
              </a:p>
              <a:p>
                <a:pPr lvl="1"/>
                <a:r>
                  <a:rPr lang="en-US" altLang="zh-CN" dirty="0"/>
                  <a:t>Better than OE practically</a:t>
                </a:r>
              </a:p>
              <a:p>
                <a:r>
                  <a:rPr lang="en-US" altLang="zh-CN" dirty="0"/>
                  <a:t>Detailed information available in our paper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3635EF-81F2-7D5C-DAEF-AE2EEA1B10F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510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A5DF1-E0D3-96C1-29AA-9CA567009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FEE37-FCD6-F233-0F96-57BA3D40F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Evaluation – Overview</a:t>
            </a:r>
            <a:endParaRPr lang="zh-CN" alt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D1743C-6809-87CA-C38E-E4BDA18DE8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Speed-up VSA Intersection</a:t>
            </a:r>
          </a:p>
          <a:p>
            <a:r>
              <a:rPr lang="en-US" altLang="zh-CN" dirty="0"/>
              <a:t>Speed-up Specialized VSA-based Solver</a:t>
            </a:r>
          </a:p>
          <a:p>
            <a:r>
              <a:rPr lang="en-US" altLang="zh-CN" dirty="0"/>
              <a:t>Ablation Study of Each Component (See our paper)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64277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AB0940-7277-588F-9E55-64FE7091C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B6430-1547-1AEE-D5C6-993B12316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Evaluation – Speed-up VSA Intersection</a:t>
            </a:r>
            <a:endParaRPr lang="zh-CN" alt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6A5018-291F-3041-89CE-BD8A970A01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b="1" dirty="0"/>
              <a:t>Solvers</a:t>
            </a:r>
            <a:r>
              <a:rPr lang="en-US" altLang="zh-CN" dirty="0"/>
              <a:t>:</a:t>
            </a:r>
          </a:p>
          <a:p>
            <a:pPr lvl="1"/>
            <a:r>
              <a:rPr lang="en-US" altLang="zh-CN" dirty="0" err="1">
                <a:solidFill>
                  <a:schemeClr val="accent1"/>
                </a:solidFill>
              </a:rPr>
              <a:t>Mole</a:t>
            </a:r>
            <a:r>
              <a:rPr lang="en-US" altLang="zh-CN" baseline="-25000" dirty="0" err="1">
                <a:solidFill>
                  <a:schemeClr val="accent1"/>
                </a:solidFill>
              </a:rPr>
              <a:t>FTA</a:t>
            </a:r>
            <a:r>
              <a:rPr lang="en-US" altLang="zh-CN" dirty="0"/>
              <a:t> (Ours): multi-way, bottom-up VSA intersection with grouping</a:t>
            </a:r>
          </a:p>
          <a:p>
            <a:pPr lvl="1"/>
            <a:r>
              <a:rPr lang="en-US" altLang="zh-CN" dirty="0" err="1">
                <a:solidFill>
                  <a:schemeClr val="accent1"/>
                </a:solidFill>
              </a:rPr>
              <a:t>RawVSA</a:t>
            </a:r>
            <a:r>
              <a:rPr lang="en-US" altLang="zh-CN" dirty="0">
                <a:solidFill>
                  <a:schemeClr val="accent1"/>
                </a:solidFill>
              </a:rPr>
              <a:t> </a:t>
            </a:r>
            <a:r>
              <a:rPr lang="en-US" altLang="zh-CN" dirty="0"/>
              <a:t>[</a:t>
            </a:r>
            <a:r>
              <a:rPr lang="en-US" altLang="zh-CN" dirty="0" err="1"/>
              <a:t>Polozov</a:t>
            </a:r>
            <a:r>
              <a:rPr lang="en-US" altLang="zh-CN" dirty="0"/>
              <a:t> and </a:t>
            </a:r>
            <a:r>
              <a:rPr lang="en-US" altLang="zh-CN" dirty="0" err="1"/>
              <a:t>Gulwani</a:t>
            </a:r>
            <a:r>
              <a:rPr lang="en-US" altLang="zh-CN" dirty="0"/>
              <a:t> 2015]: iterative, top-down VSA intersection</a:t>
            </a:r>
          </a:p>
          <a:p>
            <a:pPr lvl="1"/>
            <a:r>
              <a:rPr lang="en-US" altLang="zh-CN" dirty="0">
                <a:solidFill>
                  <a:schemeClr val="accent1"/>
                </a:solidFill>
              </a:rPr>
              <a:t>OE </a:t>
            </a:r>
            <a:r>
              <a:rPr lang="en-US" altLang="zh-CN" dirty="0"/>
              <a:t>[Udupa et al. 2013]: Observational Equivalence</a:t>
            </a:r>
          </a:p>
          <a:p>
            <a:r>
              <a:rPr lang="en-US" altLang="zh-CN" b="1" dirty="0"/>
              <a:t>Datasets</a:t>
            </a:r>
            <a:r>
              <a:rPr lang="en-US" altLang="zh-CN" dirty="0"/>
              <a:t>: 3 domains from </a:t>
            </a:r>
            <a:r>
              <a:rPr lang="en-US" altLang="zh-CN" dirty="0" err="1"/>
              <a:t>SyGuS</a:t>
            </a:r>
            <a:r>
              <a:rPr lang="en-US" altLang="zh-CN" dirty="0"/>
              <a:t>-Comp [Alur et al. 2019]</a:t>
            </a:r>
            <a:endParaRPr lang="zh-CN" alt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57BFF6-5377-6968-6CBE-314C53D51A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8707" y="4700382"/>
            <a:ext cx="4734586" cy="1476581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B3D0A039-27D9-F24E-9392-BD531B3129A6}"/>
              </a:ext>
            </a:extLst>
          </p:cNvPr>
          <p:cNvCxnSpPr>
            <a:cxnSpLocks/>
          </p:cNvCxnSpPr>
          <p:nvPr/>
        </p:nvCxnSpPr>
        <p:spPr>
          <a:xfrm flipH="1">
            <a:off x="2814307" y="5915984"/>
            <a:ext cx="914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0C872AC4-2937-E658-09F1-E30ACBB57E05}"/>
              </a:ext>
            </a:extLst>
          </p:cNvPr>
          <p:cNvSpPr txBox="1"/>
          <p:nvPr/>
        </p:nvSpPr>
        <p:spPr>
          <a:xfrm>
            <a:off x="1358459" y="5731318"/>
            <a:ext cx="1455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For next exp.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68505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BCB15-3EE2-906D-04B0-589D622AE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CA12E-AF36-9C0D-A927-57A59F187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Evaluation – Speed-up VSA Intersection (Cont.)</a:t>
            </a:r>
            <a:endParaRPr lang="zh-CN" alt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497FC8-DECE-E880-E97A-164FBA98D6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b="1" dirty="0"/>
              <a:t>Findings</a:t>
            </a:r>
            <a:r>
              <a:rPr lang="en-US" altLang="zh-CN" dirty="0"/>
              <a:t>: Time cost and #VSA nodes reduced</a:t>
            </a:r>
          </a:p>
          <a:p>
            <a:pPr lvl="1"/>
            <a:r>
              <a:rPr lang="en-US" altLang="zh-CN" dirty="0"/>
              <a:t>Significantly better performance on </a:t>
            </a:r>
            <a:r>
              <a:rPr lang="en-US" altLang="zh-CN" b="1" dirty="0"/>
              <a:t>challenging tasks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ABF2FEBA-7DEB-CBEF-4985-56862EA33F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0953009"/>
              </p:ext>
            </p:extLst>
          </p:nvPr>
        </p:nvGraphicFramePr>
        <p:xfrm>
          <a:off x="609600" y="3433763"/>
          <a:ext cx="27432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73B338AB-ABB3-5AB8-A73A-63FF2B4B74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7568123"/>
              </p:ext>
            </p:extLst>
          </p:nvPr>
        </p:nvGraphicFramePr>
        <p:xfrm>
          <a:off x="3352800" y="3433763"/>
          <a:ext cx="27432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1D1E2308-8D36-03C6-04D0-62FC4C7D0B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6778971"/>
              </p:ext>
            </p:extLst>
          </p:nvPr>
        </p:nvGraphicFramePr>
        <p:xfrm>
          <a:off x="6324600" y="3433763"/>
          <a:ext cx="27432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E22BA8BE-A429-3038-33FA-F25E8B5CF7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5952163"/>
              </p:ext>
            </p:extLst>
          </p:nvPr>
        </p:nvGraphicFramePr>
        <p:xfrm>
          <a:off x="8839200" y="3433763"/>
          <a:ext cx="27432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24EFB44F-A1DF-9C02-9D8D-F8A9C20FE573}"/>
              </a:ext>
            </a:extLst>
          </p:cNvPr>
          <p:cNvSpPr/>
          <p:nvPr/>
        </p:nvSpPr>
        <p:spPr>
          <a:xfrm>
            <a:off x="6270171" y="3205163"/>
            <a:ext cx="2743200" cy="3200400"/>
          </a:xfrm>
          <a:prstGeom prst="rect">
            <a:avLst/>
          </a:prstGeom>
          <a:solidFill>
            <a:schemeClr val="lt1">
              <a:alpha val="5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3450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Graphic spid="8" grpId="0">
        <p:bldAsOne/>
      </p:bldGraphic>
      <p:bldGraphic spid="9" grpId="0">
        <p:bldAsOne/>
      </p:bldGraphic>
      <p:bldGraphic spid="10" grpId="0">
        <p:bldAsOne/>
      </p:bldGraphic>
      <p:bldGraphic spid="12" grpId="0">
        <p:bldAsOne/>
      </p:bldGraphic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92E650-EEBF-8C46-9F2E-7E31071CC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44FA9-F3F4-9725-9FB5-E7A9B2A42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Evaluation – Speed-up Specialized VSA-based Solver</a:t>
            </a:r>
            <a:endParaRPr lang="zh-CN" alt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A0992-19E4-EAA3-FEBE-A1447C6D6A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accent1"/>
                </a:solidFill>
              </a:rPr>
              <a:t>Blaze</a:t>
            </a:r>
            <a:r>
              <a:rPr lang="en-US" altLang="zh-CN" dirty="0"/>
              <a:t> [Wang et al. 2018] is a specialized VSA-based solver based on abstraction refinement</a:t>
            </a:r>
          </a:p>
          <a:p>
            <a:r>
              <a:rPr lang="en-US" altLang="zh-CN" dirty="0"/>
              <a:t>We implement </a:t>
            </a:r>
            <a:r>
              <a:rPr lang="en-US" altLang="zh-CN" dirty="0" err="1">
                <a:solidFill>
                  <a:schemeClr val="accent1"/>
                </a:solidFill>
              </a:rPr>
              <a:t>Mole</a:t>
            </a:r>
            <a:r>
              <a:rPr lang="en-US" altLang="zh-CN" baseline="-25000" dirty="0" err="1">
                <a:solidFill>
                  <a:schemeClr val="accent1"/>
                </a:solidFill>
              </a:rPr>
              <a:t>Blaze</a:t>
            </a:r>
            <a:r>
              <a:rPr lang="en-US" altLang="zh-CN" dirty="0"/>
              <a:t> to optimize the intersection process</a:t>
            </a:r>
            <a:endParaRPr lang="zh-CN" alt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8E08E15-C5A8-F4D1-3301-A19B83FB2836}"/>
              </a:ext>
            </a:extLst>
          </p:cNvPr>
          <p:cNvGrpSpPr/>
          <p:nvPr/>
        </p:nvGrpSpPr>
        <p:grpSpPr>
          <a:xfrm>
            <a:off x="838200" y="3911363"/>
            <a:ext cx="2192740" cy="2265600"/>
            <a:chOff x="838200" y="3911363"/>
            <a:chExt cx="2192740" cy="22656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524083A-C464-843C-A2DF-11AB8F7D5D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200" y="4348163"/>
              <a:ext cx="2192740" cy="182880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632557D-AC57-5502-DC60-D456670AEBCF}"/>
                </a:ext>
              </a:extLst>
            </p:cNvPr>
            <p:cNvSpPr txBox="1"/>
            <p:nvPr/>
          </p:nvSpPr>
          <p:spPr>
            <a:xfrm>
              <a:off x="1156953" y="3911363"/>
              <a:ext cx="15552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Original AFTA</a:t>
              </a:r>
              <a:endParaRPr lang="zh-CN" altLang="en-US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D82B5019-2E4B-D11F-B69F-D9832F4E2426}"/>
              </a:ext>
            </a:extLst>
          </p:cNvPr>
          <p:cNvGrpSpPr/>
          <p:nvPr/>
        </p:nvGrpSpPr>
        <p:grpSpPr>
          <a:xfrm>
            <a:off x="4135234" y="3911363"/>
            <a:ext cx="3921532" cy="2265600"/>
            <a:chOff x="4135234" y="3911363"/>
            <a:chExt cx="3921532" cy="226560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7BAFC21-6E4A-E2E7-18BA-77F3F7CBAF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99630" y="4348163"/>
              <a:ext cx="2192740" cy="182880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FF2ADFF-17AE-05B6-73BF-0279BB89FB21}"/>
                </a:ext>
              </a:extLst>
            </p:cNvPr>
            <p:cNvSpPr txBox="1"/>
            <p:nvPr/>
          </p:nvSpPr>
          <p:spPr>
            <a:xfrm>
              <a:off x="4135234" y="3911363"/>
              <a:ext cx="39215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AST annotated with counter-example</a:t>
              </a:r>
              <a:endParaRPr lang="zh-CN" alt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C16768A-8899-CA80-D07D-0A5C839ED8C9}"/>
              </a:ext>
            </a:extLst>
          </p:cNvPr>
          <p:cNvGrpSpPr/>
          <p:nvPr/>
        </p:nvGrpSpPr>
        <p:grpSpPr>
          <a:xfrm>
            <a:off x="9161060" y="3911363"/>
            <a:ext cx="2192740" cy="2265600"/>
            <a:chOff x="9161060" y="3911363"/>
            <a:chExt cx="2192740" cy="226560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357F72D-2B88-F4D0-D6A9-F9A293EB1A3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61060" y="4348163"/>
              <a:ext cx="2192740" cy="182880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F1A54CA-3287-CFDD-1345-4B60191EC011}"/>
                </a:ext>
              </a:extLst>
            </p:cNvPr>
            <p:cNvSpPr txBox="1"/>
            <p:nvPr/>
          </p:nvSpPr>
          <p:spPr>
            <a:xfrm>
              <a:off x="9513477" y="3911363"/>
              <a:ext cx="15215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Refined AFTA</a:t>
              </a:r>
              <a:endParaRPr lang="zh-CN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69087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1339C2-E534-DCB5-2104-120BE7723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0F6DB-1C41-67F8-DD82-2B64EC4AF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Evaluation – Speed-up Specialized VSA-based Solver (Cont.)</a:t>
            </a:r>
            <a:endParaRPr lang="zh-CN" alt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C3F6E9-E7C2-0F4B-B014-1C223CE4C7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b="1" dirty="0"/>
              <a:t>Findings</a:t>
            </a:r>
            <a:r>
              <a:rPr lang="en-US" altLang="zh-CN" dirty="0"/>
              <a:t>: Mole can accelerate specialized VSA-based solver</a:t>
            </a:r>
            <a:endParaRPr lang="zh-CN" altLang="en-US" dirty="0"/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E67FF61F-01D5-F934-75BE-A80C600F70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5328119"/>
              </p:ext>
            </p:extLst>
          </p:nvPr>
        </p:nvGraphicFramePr>
        <p:xfrm>
          <a:off x="609600" y="3433763"/>
          <a:ext cx="27432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94A1F92D-A404-1D55-8CD5-EF13EC75F4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3307768"/>
              </p:ext>
            </p:extLst>
          </p:nvPr>
        </p:nvGraphicFramePr>
        <p:xfrm>
          <a:off x="3352800" y="3433763"/>
          <a:ext cx="27432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33B3CD1B-E319-34B0-F089-9B4154D9F2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0329383"/>
              </p:ext>
            </p:extLst>
          </p:nvPr>
        </p:nvGraphicFramePr>
        <p:xfrm>
          <a:off x="8839200" y="3433763"/>
          <a:ext cx="27432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EF3B1167-04B1-059B-84AB-7F8AB57E88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2228343"/>
              </p:ext>
            </p:extLst>
          </p:nvPr>
        </p:nvGraphicFramePr>
        <p:xfrm>
          <a:off x="6324600" y="3433763"/>
          <a:ext cx="27432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347333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14" grpId="0">
        <p:bldAsOne/>
      </p:bldGraphic>
      <p:bldGraphic spid="15" grpId="0">
        <p:bldAsOne/>
      </p:bldGraphic>
      <p:bldGraphic spid="17" grpId="0">
        <p:bldAsOne/>
      </p:bldGraphic>
      <p:bldGraphic spid="18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45532D-7204-3664-63E4-477C7568D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B7E1A-4A3E-903B-758C-1070764E1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Summary</a:t>
            </a:r>
            <a:endParaRPr lang="zh-CN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707127-B723-952D-07CC-B04BCE7990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2300868" cy="1828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F879616-FD5E-B9AD-41CB-CED9DA62C3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631" y="1690688"/>
            <a:ext cx="1958897" cy="1828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002288D-CA1D-C259-0C17-846346157C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9220" y="1690688"/>
            <a:ext cx="2164580" cy="1828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7DA6E59-F2AE-017E-134D-97513BA405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8248" y="1690688"/>
            <a:ext cx="2428407" cy="18288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C8693A8-EA5D-D825-3DC7-B651BF7454F7}"/>
              </a:ext>
            </a:extLst>
          </p:cNvPr>
          <p:cNvSpPr txBox="1"/>
          <p:nvPr/>
        </p:nvSpPr>
        <p:spPr>
          <a:xfrm>
            <a:off x="838200" y="3519488"/>
            <a:ext cx="2300868" cy="14773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dirty="0"/>
              <a:t>Observation: </a:t>
            </a:r>
            <a:r>
              <a:rPr lang="en-US" altLang="zh-CN" dirty="0">
                <a:solidFill>
                  <a:srgbClr val="FF0000"/>
                </a:solidFill>
              </a:rPr>
              <a:t>Iterative intersection</a:t>
            </a:r>
            <a:r>
              <a:rPr lang="en-US" altLang="zh-CN" dirty="0"/>
              <a:t> constructs a large intermediate VSA, making it inefficient.</a:t>
            </a:r>
            <a:endParaRPr lang="zh-CN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5B0A42-7150-36E5-8007-F023ED6C81F3}"/>
              </a:ext>
            </a:extLst>
          </p:cNvPr>
          <p:cNvSpPr txBox="1"/>
          <p:nvPr/>
        </p:nvSpPr>
        <p:spPr>
          <a:xfrm>
            <a:off x="3771630" y="3519488"/>
            <a:ext cx="1958897" cy="14773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dirty="0"/>
              <a:t>Solution: Propose </a:t>
            </a:r>
            <a:r>
              <a:rPr lang="en-US" altLang="zh-CN" dirty="0">
                <a:solidFill>
                  <a:schemeClr val="accent6"/>
                </a:solidFill>
              </a:rPr>
              <a:t>multi-way intersection</a:t>
            </a:r>
            <a:r>
              <a:rPr lang="en-US" altLang="zh-CN" dirty="0"/>
              <a:t> to tunnel through the scale hill.</a:t>
            </a:r>
            <a:endParaRPr lang="zh-CN" alt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9ABD5A-7202-729E-2158-24FC9BA27C1D}"/>
              </a:ext>
            </a:extLst>
          </p:cNvPr>
          <p:cNvSpPr txBox="1"/>
          <p:nvPr/>
        </p:nvSpPr>
        <p:spPr>
          <a:xfrm>
            <a:off x="6128249" y="3519488"/>
            <a:ext cx="2428406" cy="14773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dirty="0"/>
              <a:t>Observation: </a:t>
            </a:r>
            <a:r>
              <a:rPr lang="en-US" altLang="zh-CN" dirty="0">
                <a:solidFill>
                  <a:srgbClr val="FF0000"/>
                </a:solidFill>
              </a:rPr>
              <a:t>Top-down intersection</a:t>
            </a:r>
            <a:r>
              <a:rPr lang="en-US" altLang="zh-CN" dirty="0"/>
              <a:t> performs poorly in the multi-way intersection process.</a:t>
            </a:r>
            <a:endParaRPr lang="zh-CN" alt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BC1426-B69C-DC2F-DC39-11D33D7875C0}"/>
              </a:ext>
            </a:extLst>
          </p:cNvPr>
          <p:cNvSpPr txBox="1"/>
          <p:nvPr/>
        </p:nvSpPr>
        <p:spPr>
          <a:xfrm>
            <a:off x="9189220" y="3519488"/>
            <a:ext cx="2164580" cy="14773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dirty="0"/>
              <a:t>Solution: Propose </a:t>
            </a:r>
            <a:r>
              <a:rPr lang="en-US" altLang="zh-CN" dirty="0">
                <a:solidFill>
                  <a:schemeClr val="accent6"/>
                </a:solidFill>
              </a:rPr>
              <a:t>bottom-up intersection</a:t>
            </a:r>
            <a:r>
              <a:rPr lang="en-US" altLang="zh-CN" dirty="0"/>
              <a:t> to avoid constructing invalid nodes.</a:t>
            </a:r>
            <a:endParaRPr lang="zh-CN" altLang="en-US" dirty="0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EE6EAAAC-39A0-0B8F-3D4B-7EB915AFF1B9}"/>
              </a:ext>
            </a:extLst>
          </p:cNvPr>
          <p:cNvSpPr/>
          <p:nvPr/>
        </p:nvSpPr>
        <p:spPr>
          <a:xfrm>
            <a:off x="3139065" y="3239931"/>
            <a:ext cx="632565" cy="378135"/>
          </a:xfrm>
          <a:prstGeom prst="right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D4AE6A7F-6AFC-5BD3-E52C-2B02A8ECE58F}"/>
              </a:ext>
            </a:extLst>
          </p:cNvPr>
          <p:cNvSpPr/>
          <p:nvPr/>
        </p:nvSpPr>
        <p:spPr>
          <a:xfrm>
            <a:off x="8556654" y="3239932"/>
            <a:ext cx="632566" cy="378135"/>
          </a:xfrm>
          <a:prstGeom prst="right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1EEBC37-18E3-32F7-79CC-1366A9054099}"/>
              </a:ext>
            </a:extLst>
          </p:cNvPr>
          <p:cNvSpPr txBox="1"/>
          <p:nvPr/>
        </p:nvSpPr>
        <p:spPr>
          <a:xfrm>
            <a:off x="9223089" y="5908100"/>
            <a:ext cx="21307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i="1" dirty="0"/>
              <a:t>Thank you!</a:t>
            </a:r>
            <a:endParaRPr lang="zh-CN" alt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3540615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6595F-A9CC-CE0E-D0C5-B5750700CF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D2567-43E3-CEDF-5BE1-83884ADAE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Background: Program Synthesis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4D84C59-725A-C58D-F6AE-3DB74400F68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5257800" cy="4351338"/>
              </a:xfrm>
            </p:spPr>
            <p:txBody>
              <a:bodyPr/>
              <a:lstStyle/>
              <a:p>
                <a:r>
                  <a:rPr lang="en-US" altLang="zh-CN" dirty="0"/>
                  <a:t>Spec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altLang="zh-CN" dirty="0"/>
                  <a:t> Program</a:t>
                </a:r>
              </a:p>
              <a:p>
                <a:pPr lvl="1"/>
                <a:r>
                  <a:rPr lang="en-US" altLang="zh-CN" dirty="0"/>
                  <a:t>Spec: I/O Examples, Properties, Demands in Natural Languages…</a:t>
                </a:r>
              </a:p>
              <a:p>
                <a:r>
                  <a:rPr lang="en-US" altLang="zh-CN" dirty="0"/>
                  <a:t>You have already used some program synthesis methodology in the </a:t>
                </a:r>
                <a:r>
                  <a:rPr lang="en-US" altLang="zh-CN" i="1" dirty="0"/>
                  <a:t>ancient programming era</a:t>
                </a:r>
                <a:r>
                  <a:rPr lang="en-US" altLang="zh-CN" dirty="0"/>
                  <a:t>!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4D84C59-725A-C58D-F6AE-3DB74400F68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5257800" cy="4351338"/>
              </a:xfrm>
              <a:blipFill>
                <a:blip r:embed="rId3"/>
                <a:stretch>
                  <a:fillRect l="-2088" t="-2241" r="-1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6F9A41E7-C564-2DF1-2B1C-B01811488B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7596" y="1825625"/>
            <a:ext cx="4293404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359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82722-A1A2-544E-0DB8-FBE6CA334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06F55-9951-7A90-D478-422AF6FB0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Version-Space Algebra</a:t>
            </a:r>
            <a:endParaRPr lang="zh-CN" alt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88AE04-8CB8-272D-BE30-5FAB951BBC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altLang="zh-CN" dirty="0"/>
              <a:t>Use a graph-like structure to represent program spaces</a:t>
            </a:r>
          </a:p>
          <a:p>
            <a:r>
              <a:rPr lang="en-US" altLang="zh-CN" dirty="0"/>
              <a:t>A node represents a program space with same outputs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477A36-5E39-725F-7327-459E8A749A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1082" y="3429000"/>
            <a:ext cx="1784017" cy="27432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EA10130-CB58-603C-A0B5-6AC92CBCA116}"/>
                  </a:ext>
                </a:extLst>
              </p:cNvPr>
              <p:cNvSpPr txBox="1"/>
              <p:nvPr/>
            </p:nvSpPr>
            <p:spPr>
              <a:xfrm>
                <a:off x="3362635" y="4615934"/>
                <a:ext cx="15781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{0+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EA10130-CB58-603C-A0B5-6AC92CBCA1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2635" y="4615934"/>
                <a:ext cx="1578189" cy="369332"/>
              </a:xfrm>
              <a:prstGeom prst="rect">
                <a:avLst/>
              </a:prstGeom>
              <a:blipFill>
                <a:blip r:embed="rId5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5F294A8-BD95-C546-75FE-938EB2151AAD}"/>
                  </a:ext>
                </a:extLst>
              </p:cNvPr>
              <p:cNvSpPr txBox="1"/>
              <p:nvPr/>
            </p:nvSpPr>
            <p:spPr>
              <a:xfrm>
                <a:off x="6508009" y="4615934"/>
                <a:ext cx="9572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{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5F294A8-BD95-C546-75FE-938EB2151A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8009" y="4615934"/>
                <a:ext cx="957250" cy="369332"/>
              </a:xfrm>
              <a:prstGeom prst="rect">
                <a:avLst/>
              </a:prstGeom>
              <a:blipFill>
                <a:blip r:embed="rId6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FF0423C-EF84-B019-6589-4D6011E1EF1F}"/>
                  </a:ext>
                </a:extLst>
              </p:cNvPr>
              <p:cNvSpPr txBox="1"/>
              <p:nvPr/>
            </p:nvSpPr>
            <p:spPr>
              <a:xfrm>
                <a:off x="5955676" y="3578270"/>
                <a:ext cx="22081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{0+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FF0423C-EF84-B019-6589-4D6011E1EF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5676" y="3578270"/>
                <a:ext cx="2208105" cy="369332"/>
              </a:xfrm>
              <a:prstGeom prst="rect">
                <a:avLst/>
              </a:prstGeom>
              <a:blipFill>
                <a:blip r:embed="rId7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6091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/>
      <p:bldP spid="10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A5315-62B3-BDC8-98BB-802DA9623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E4610D-17AD-CE15-1CEA-BA9730425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VSA-based Program Synthesis</a:t>
            </a:r>
            <a:endParaRPr lang="zh-CN" altLang="en-US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2F9A164-334D-5F77-740C-4D1D62E2DD39}"/>
              </a:ext>
            </a:extLst>
          </p:cNvPr>
          <p:cNvGrpSpPr/>
          <p:nvPr/>
        </p:nvGrpSpPr>
        <p:grpSpPr>
          <a:xfrm>
            <a:off x="838200" y="2311557"/>
            <a:ext cx="8405158" cy="1701205"/>
            <a:chOff x="838200" y="3491903"/>
            <a:chExt cx="8405158" cy="1701205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1A5A6396-67F8-E812-174D-C75568AEEBFE}"/>
                </a:ext>
              </a:extLst>
            </p:cNvPr>
            <p:cNvSpPr/>
            <p:nvPr/>
          </p:nvSpPr>
          <p:spPr>
            <a:xfrm>
              <a:off x="2434529" y="3491903"/>
              <a:ext cx="1463040" cy="731520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VSA builder</a:t>
              </a:r>
              <a:endParaRPr lang="zh-CN" alt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7E258AC-B213-4EE2-1E6A-51DB391ABDD6}"/>
                </a:ext>
              </a:extLst>
            </p:cNvPr>
            <p:cNvSpPr txBox="1"/>
            <p:nvPr/>
          </p:nvSpPr>
          <p:spPr>
            <a:xfrm>
              <a:off x="838200" y="3866672"/>
              <a:ext cx="11817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Semantics</a:t>
              </a:r>
              <a:endParaRPr lang="zh-CN" altLang="en-US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2C02F0B-40AF-7AE0-C3E7-48EDF4041714}"/>
                </a:ext>
              </a:extLst>
            </p:cNvPr>
            <p:cNvSpPr txBox="1"/>
            <p:nvPr/>
          </p:nvSpPr>
          <p:spPr>
            <a:xfrm>
              <a:off x="875069" y="3498040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Examples</a:t>
              </a:r>
              <a:endParaRPr lang="zh-CN" altLang="en-US" dirty="0"/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875A6D04-F6BC-6ED8-62EC-89410F108AE5}"/>
                </a:ext>
              </a:extLst>
            </p:cNvPr>
            <p:cNvCxnSpPr>
              <a:stCxn id="6" idx="3"/>
            </p:cNvCxnSpPr>
            <p:nvPr/>
          </p:nvCxnSpPr>
          <p:spPr>
            <a:xfrm>
              <a:off x="1983065" y="3682706"/>
              <a:ext cx="45146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383D09F5-4DE0-BAD4-D8FC-D252A45B5D7C}"/>
                </a:ext>
              </a:extLst>
            </p:cNvPr>
            <p:cNvCxnSpPr>
              <a:cxnSpLocks/>
            </p:cNvCxnSpPr>
            <p:nvPr/>
          </p:nvCxnSpPr>
          <p:spPr>
            <a:xfrm>
              <a:off x="1986473" y="4049442"/>
              <a:ext cx="44805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EA86DC5-850B-FAD5-F42B-505A6850BCBD}"/>
                </a:ext>
              </a:extLst>
            </p:cNvPr>
            <p:cNvSpPr txBox="1"/>
            <p:nvPr/>
          </p:nvSpPr>
          <p:spPr>
            <a:xfrm>
              <a:off x="4349033" y="3672997"/>
              <a:ext cx="22958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Single-example VSAs</a:t>
              </a:r>
              <a:endParaRPr lang="zh-CN" altLang="en-US" dirty="0"/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51853FF4-A040-A793-BD27-15253C934221}"/>
                </a:ext>
              </a:extLst>
            </p:cNvPr>
            <p:cNvCxnSpPr>
              <a:stCxn id="4" idx="3"/>
              <a:endCxn id="12" idx="1"/>
            </p:cNvCxnSpPr>
            <p:nvPr/>
          </p:nvCxnSpPr>
          <p:spPr>
            <a:xfrm>
              <a:off x="3897569" y="3857663"/>
              <a:ext cx="45146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6ABA31F6-27EC-F133-400E-15915F734EAC}"/>
                </a:ext>
              </a:extLst>
            </p:cNvPr>
            <p:cNvSpPr/>
            <p:nvPr/>
          </p:nvSpPr>
          <p:spPr>
            <a:xfrm>
              <a:off x="4765423" y="4461588"/>
              <a:ext cx="1463040" cy="731520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VSA intersection</a:t>
              </a:r>
              <a:endParaRPr lang="zh-CN" altLang="en-US" dirty="0"/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49B72F17-A278-0988-E95E-3106946CE8A0}"/>
                </a:ext>
              </a:extLst>
            </p:cNvPr>
            <p:cNvCxnSpPr>
              <a:stCxn id="12" idx="2"/>
              <a:endCxn id="15" idx="0"/>
            </p:cNvCxnSpPr>
            <p:nvPr/>
          </p:nvCxnSpPr>
          <p:spPr>
            <a:xfrm flipH="1">
              <a:off x="5496943" y="4042329"/>
              <a:ext cx="1" cy="41925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7538EA2-79F8-4C87-3787-ACDA35F940FA}"/>
                </a:ext>
              </a:extLst>
            </p:cNvPr>
            <p:cNvSpPr txBox="1"/>
            <p:nvPr/>
          </p:nvSpPr>
          <p:spPr>
            <a:xfrm>
              <a:off x="6659173" y="4642682"/>
              <a:ext cx="11095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Final VSA</a:t>
              </a:r>
              <a:endParaRPr lang="zh-CN" altLang="en-US" dirty="0"/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DE3C35CA-4E44-65FE-DA9B-C272F6237136}"/>
                </a:ext>
              </a:extLst>
            </p:cNvPr>
            <p:cNvCxnSpPr>
              <a:stCxn id="15" idx="3"/>
              <a:endCxn id="18" idx="1"/>
            </p:cNvCxnSpPr>
            <p:nvPr/>
          </p:nvCxnSpPr>
          <p:spPr>
            <a:xfrm>
              <a:off x="6228463" y="4827348"/>
              <a:ext cx="43071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970439E-F1E0-8D83-18AA-BBCF857F708B}"/>
                </a:ext>
              </a:extLst>
            </p:cNvPr>
            <p:cNvSpPr txBox="1"/>
            <p:nvPr/>
          </p:nvSpPr>
          <p:spPr>
            <a:xfrm>
              <a:off x="8199482" y="4642682"/>
              <a:ext cx="1043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Program</a:t>
              </a:r>
              <a:endParaRPr lang="zh-CN" altLang="en-US" dirty="0"/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425C705C-C9AC-EA5C-7B2B-85CAA5981466}"/>
                </a:ext>
              </a:extLst>
            </p:cNvPr>
            <p:cNvCxnSpPr>
              <a:stCxn id="18" idx="3"/>
              <a:endCxn id="22" idx="1"/>
            </p:cNvCxnSpPr>
            <p:nvPr/>
          </p:nvCxnSpPr>
          <p:spPr>
            <a:xfrm>
              <a:off x="7768772" y="4827348"/>
              <a:ext cx="43071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8E31799-3599-4A08-3DC9-65C23675C94F}"/>
              </a:ext>
            </a:extLst>
          </p:cNvPr>
          <p:cNvGrpSpPr/>
          <p:nvPr/>
        </p:nvGrpSpPr>
        <p:grpSpPr>
          <a:xfrm>
            <a:off x="4349033" y="1690688"/>
            <a:ext cx="3419739" cy="2468081"/>
            <a:chOff x="4349033" y="2871034"/>
            <a:chExt cx="3419739" cy="2468081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0BAA4BF-976E-D9BD-8E6B-6674D061D124}"/>
                </a:ext>
              </a:extLst>
            </p:cNvPr>
            <p:cNvSpPr/>
            <p:nvPr/>
          </p:nvSpPr>
          <p:spPr>
            <a:xfrm>
              <a:off x="4349033" y="3375303"/>
              <a:ext cx="3419739" cy="1963812"/>
            </a:xfrm>
            <a:prstGeom prst="rect">
              <a:avLst/>
            </a:prstGeom>
            <a:noFill/>
            <a:ln cap="sq">
              <a:prstDash val="lgDash"/>
              <a:miter lim="800000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B93A52B-6410-1ADC-B8AB-28446B17928A}"/>
                </a:ext>
              </a:extLst>
            </p:cNvPr>
            <p:cNvSpPr txBox="1"/>
            <p:nvPr/>
          </p:nvSpPr>
          <p:spPr>
            <a:xfrm>
              <a:off x="5482462" y="2871034"/>
              <a:ext cx="12747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>
                  <a:solidFill>
                    <a:schemeClr val="accent2"/>
                  </a:solidFill>
                </a:rPr>
                <a:t>Our focus!</a:t>
              </a:r>
              <a:endParaRPr lang="zh-CN" altLang="en-US" b="1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13" name="Arrow: Up 12">
            <a:extLst>
              <a:ext uri="{FF2B5EF4-FFF2-40B4-BE49-F238E27FC236}">
                <a16:creationId xmlns:a16="http://schemas.microsoft.com/office/drawing/2014/main" id="{6D01625D-784D-CB45-C9C9-B7FC50C2F78E}"/>
              </a:ext>
            </a:extLst>
          </p:cNvPr>
          <p:cNvSpPr/>
          <p:nvPr/>
        </p:nvSpPr>
        <p:spPr>
          <a:xfrm>
            <a:off x="3024079" y="3055658"/>
            <a:ext cx="274320" cy="457200"/>
          </a:xfrm>
          <a:prstGeom prst="up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3CDE1EE-5C5E-146F-FB9F-66216FD232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69" y="4180683"/>
            <a:ext cx="1994648" cy="22860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D6A9746-C799-B329-E46B-27C5E0367D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239" y="4180683"/>
            <a:ext cx="1994647" cy="2286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3C15B35-9D4D-5435-59A4-02A6A119F2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786" y="4180683"/>
            <a:ext cx="836839" cy="22860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CD2698E-99B4-3855-528F-752F86E3AB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523" y="4180683"/>
            <a:ext cx="1955132" cy="2286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1DFF6ED-EF5F-FAD7-3701-9B0CB786C623}"/>
                  </a:ext>
                </a:extLst>
              </p:cNvPr>
              <p:cNvSpPr txBox="1"/>
              <p:nvPr/>
            </p:nvSpPr>
            <p:spPr>
              <a:xfrm>
                <a:off x="10368553" y="5139017"/>
                <a:ext cx="138589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/>
                  <a:t>Target prog:</a:t>
                </a:r>
                <a:endParaRPr lang="en-US" altLang="zh-CN" b="0" dirty="0"/>
              </a:p>
              <a:p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altLang="zh-CN" dirty="0"/>
                  <a:t>,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1DFF6ED-EF5F-FAD7-3701-9B0CB786C6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68553" y="5139017"/>
                <a:ext cx="1385892" cy="646331"/>
              </a:xfrm>
              <a:prstGeom prst="rect">
                <a:avLst/>
              </a:prstGeom>
              <a:blipFill>
                <a:blip r:embed="rId7"/>
                <a:stretch>
                  <a:fillRect l="-3965" t="-4717" r="-3524" b="-141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Arrow: Up 35">
            <a:extLst>
              <a:ext uri="{FF2B5EF4-FFF2-40B4-BE49-F238E27FC236}">
                <a16:creationId xmlns:a16="http://schemas.microsoft.com/office/drawing/2014/main" id="{DAA94125-7E33-9727-52EB-E0936465A8E2}"/>
              </a:ext>
            </a:extLst>
          </p:cNvPr>
          <p:cNvSpPr/>
          <p:nvPr/>
        </p:nvSpPr>
        <p:spPr>
          <a:xfrm rot="5400000">
            <a:off x="4395679" y="3412430"/>
            <a:ext cx="274320" cy="457200"/>
          </a:xfrm>
          <a:prstGeom prst="up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7" name="Arrow: Up 36">
            <a:extLst>
              <a:ext uri="{FF2B5EF4-FFF2-40B4-BE49-F238E27FC236}">
                <a16:creationId xmlns:a16="http://schemas.microsoft.com/office/drawing/2014/main" id="{4BD2D922-AD4B-A50D-0AF3-2193271E097F}"/>
              </a:ext>
            </a:extLst>
          </p:cNvPr>
          <p:cNvSpPr/>
          <p:nvPr/>
        </p:nvSpPr>
        <p:spPr>
          <a:xfrm rot="10800000">
            <a:off x="8584260" y="3112489"/>
            <a:ext cx="274320" cy="457200"/>
          </a:xfrm>
          <a:prstGeom prst="up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90C922B8-5A1B-F6A7-0B6B-A492C291C670}"/>
                  </a:ext>
                </a:extLst>
              </p:cNvPr>
              <p:cNvSpPr txBox="1"/>
              <p:nvPr/>
            </p:nvSpPr>
            <p:spPr>
              <a:xfrm>
                <a:off x="704509" y="3201724"/>
                <a:ext cx="144911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≔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en-US" altLang="zh-CN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≔0|1|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90C922B8-5A1B-F6A7-0B6B-A492C291C6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509" y="3201724"/>
                <a:ext cx="1449115" cy="646331"/>
              </a:xfrm>
              <a:prstGeom prst="rect">
                <a:avLst/>
              </a:prstGeom>
              <a:blipFill>
                <a:blip r:embed="rId8"/>
                <a:stretch>
                  <a:fillRect b="-75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F0A35F5B-CFB0-5126-9F62-FB4EEDFBB880}"/>
                  </a:ext>
                </a:extLst>
              </p:cNvPr>
              <p:cNvSpPr txBox="1"/>
              <p:nvPr/>
            </p:nvSpPr>
            <p:spPr>
              <a:xfrm>
                <a:off x="3161239" y="6466618"/>
                <a:ext cx="206877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=1, 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en-US" altLang="zh-CN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↦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F0A35F5B-CFB0-5126-9F62-FB4EEDFBB8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1239" y="6466618"/>
                <a:ext cx="2068771" cy="369332"/>
              </a:xfrm>
              <a:prstGeom prst="rect">
                <a:avLst/>
              </a:prstGeom>
              <a:blipFill>
                <a:blip r:embed="rId9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2A448A15-CDB8-8568-164F-76F6664739CB}"/>
                  </a:ext>
                </a:extLst>
              </p:cNvPr>
              <p:cNvSpPr txBox="1"/>
              <p:nvPr/>
            </p:nvSpPr>
            <p:spPr>
              <a:xfrm>
                <a:off x="800946" y="6464700"/>
                <a:ext cx="206877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=0, 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e>
                      </m:d>
                      <m:r>
                        <a:rPr lang="en-US" altLang="zh-CN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↦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2A448A15-CDB8-8568-164F-76F6664739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946" y="6464700"/>
                <a:ext cx="2068771" cy="369332"/>
              </a:xfrm>
              <a:prstGeom prst="rect">
                <a:avLst/>
              </a:prstGeom>
              <a:blipFill>
                <a:blip r:embed="rId10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48A57B41-E094-1844-36B8-37AB0970DF7E}"/>
                  </a:ext>
                </a:extLst>
              </p:cNvPr>
              <p:cNvSpPr txBox="1"/>
              <p:nvPr/>
            </p:nvSpPr>
            <p:spPr>
              <a:xfrm>
                <a:off x="5346818" y="6461069"/>
                <a:ext cx="206877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=0, 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en-US" altLang="zh-CN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↦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48A57B41-E094-1844-36B8-37AB0970DF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6818" y="6461069"/>
                <a:ext cx="2068771" cy="369332"/>
              </a:xfrm>
              <a:prstGeom prst="rect">
                <a:avLst/>
              </a:prstGeom>
              <a:blipFill>
                <a:blip r:embed="rId11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98BE118-E3EF-FE90-887D-2E1C2AF0A08C}"/>
                  </a:ext>
                </a:extLst>
              </p:cNvPr>
              <p:cNvSpPr txBox="1"/>
              <p:nvPr/>
            </p:nvSpPr>
            <p:spPr>
              <a:xfrm>
                <a:off x="2646628" y="4908184"/>
                <a:ext cx="737701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4800" i="1" smtClean="0">
                          <a:latin typeface="Cambria Math" panose="02040503050406030204" pitchFamily="18" charset="0"/>
                        </a:rPr>
                        <m:t>∩</m:t>
                      </m:r>
                    </m:oMath>
                  </m:oMathPara>
                </a14:m>
                <a:endParaRPr lang="zh-CN" altLang="en-US" sz="4800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98BE118-E3EF-FE90-887D-2E1C2AF0A0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6628" y="4908184"/>
                <a:ext cx="737701" cy="83099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00FB2F0-F443-0F17-8C11-BB828B80E8EA}"/>
                  </a:ext>
                </a:extLst>
              </p:cNvPr>
              <p:cNvSpPr txBox="1"/>
              <p:nvPr/>
            </p:nvSpPr>
            <p:spPr>
              <a:xfrm>
                <a:off x="4977968" y="4908184"/>
                <a:ext cx="737701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4800" i="1" smtClean="0">
                          <a:latin typeface="Cambria Math" panose="02040503050406030204" pitchFamily="18" charset="0"/>
                        </a:rPr>
                        <m:t>∩</m:t>
                      </m:r>
                    </m:oMath>
                  </m:oMathPara>
                </a14:m>
                <a:endParaRPr lang="zh-CN" altLang="en-US" sz="48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00FB2F0-F443-0F17-8C11-BB828B80E8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7968" y="4908184"/>
                <a:ext cx="737701" cy="83099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0FBECB77-5D00-50E9-10F6-1D7BCD61A39F}"/>
                  </a:ext>
                </a:extLst>
              </p:cNvPr>
              <p:cNvSpPr txBox="1"/>
              <p:nvPr/>
            </p:nvSpPr>
            <p:spPr>
              <a:xfrm>
                <a:off x="6799625" y="4908184"/>
                <a:ext cx="777777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48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zh-CN" altLang="en-US" sz="4800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0FBECB77-5D00-50E9-10F6-1D7BCD61A3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9625" y="4908184"/>
                <a:ext cx="777777" cy="83099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8853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34" grpId="0"/>
      <p:bldP spid="36" grpId="0" animBg="1"/>
      <p:bldP spid="36" grpId="1" animBg="1"/>
      <p:bldP spid="37" grpId="0" animBg="1"/>
      <p:bldP spid="37" grpId="1" animBg="1"/>
      <p:bldP spid="39" grpId="0"/>
      <p:bldP spid="41" grpId="0"/>
      <p:bldP spid="42" grpId="0"/>
      <p:bldP spid="43" grpId="0"/>
      <p:bldP spid="44" grpId="0"/>
      <p:bldP spid="45" grpId="0"/>
      <p:bldP spid="4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F36D47-BA65-8F1E-9E07-715E2F531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52B22CA-A22C-A0E9-CA24-C4AC6CAACA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698" y="2057400"/>
            <a:ext cx="3451302" cy="2743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D791949-26B4-3C95-7FB3-3A0F50CA8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Iterative Intersection</a:t>
            </a:r>
            <a:endParaRPr lang="zh-CN" alt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526622-E8F2-1118-8214-545272A677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902498" cy="4351338"/>
          </a:xfrm>
        </p:spPr>
        <p:txBody>
          <a:bodyPr/>
          <a:lstStyle/>
          <a:p>
            <a:r>
              <a:rPr lang="en-US" altLang="zh-CN" dirty="0"/>
              <a:t>Iterative VSA intersection: add single-example VSAs one by one</a:t>
            </a:r>
          </a:p>
          <a:p>
            <a:r>
              <a:rPr lang="en-US" altLang="zh-CN" dirty="0"/>
              <a:t>Key observation in the iterative VSA intersection process: a hill-like curve for the size of the intersected VSAs</a:t>
            </a:r>
          </a:p>
          <a:p>
            <a:pPr lvl="1"/>
            <a:r>
              <a:rPr lang="en-US" altLang="zh-CN" dirty="0"/>
              <a:t>VSA more complicated: the equivalent program space split (size </a:t>
            </a:r>
            <a:r>
              <a:rPr lang="en-US" altLang="zh-CN" dirty="0">
                <a:ea typeface="等线" panose="02010600030101010101" pitchFamily="2" charset="-122"/>
              </a:rPr>
              <a:t>↑</a:t>
            </a:r>
            <a:r>
              <a:rPr lang="en-US" altLang="zh-CN" dirty="0"/>
              <a:t>)</a:t>
            </a:r>
          </a:p>
          <a:p>
            <a:pPr lvl="1"/>
            <a:r>
              <a:rPr lang="en-US" altLang="zh-CN" dirty="0"/>
              <a:t>Program space smaller: fewer programs satisfy all examples (size </a:t>
            </a:r>
            <a:r>
              <a:rPr lang="en-US" altLang="zh-CN" dirty="0">
                <a:ea typeface="等线" panose="02010600030101010101" pitchFamily="2" charset="-122"/>
              </a:rPr>
              <a:t>↓)</a:t>
            </a:r>
            <a:endParaRPr lang="en-US" altLang="zh-CN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697611-9AF4-F92B-CDC0-B8F404317E5A}"/>
              </a:ext>
            </a:extLst>
          </p:cNvPr>
          <p:cNvSpPr/>
          <p:nvPr/>
        </p:nvSpPr>
        <p:spPr>
          <a:xfrm>
            <a:off x="10616859" y="2250333"/>
            <a:ext cx="182880" cy="1828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A8B24A2-ED98-51F6-2A33-53D1E7312D9B}"/>
              </a:ext>
            </a:extLst>
          </p:cNvPr>
          <p:cNvCxnSpPr>
            <a:cxnSpLocks/>
            <a:stCxn id="6" idx="0"/>
            <a:endCxn id="9" idx="2"/>
          </p:cNvCxnSpPr>
          <p:nvPr/>
        </p:nvCxnSpPr>
        <p:spPr>
          <a:xfrm flipH="1" flipV="1">
            <a:off x="10339869" y="1896269"/>
            <a:ext cx="368430" cy="35406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AE6180F-8A6B-D622-5E24-ABD26998F84E}"/>
              </a:ext>
            </a:extLst>
          </p:cNvPr>
          <p:cNvSpPr txBox="1"/>
          <p:nvPr/>
        </p:nvSpPr>
        <p:spPr>
          <a:xfrm>
            <a:off x="9200967" y="1557715"/>
            <a:ext cx="22778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solidFill>
                  <a:srgbClr val="FF0000"/>
                </a:solidFill>
              </a:rPr>
              <a:t>Avoid reaching here!</a:t>
            </a:r>
            <a:r>
              <a:rPr lang="zh-CN" altLang="en-US" sz="1600" dirty="0">
                <a:solidFill>
                  <a:srgbClr val="FF0000"/>
                </a:solidFill>
              </a:rPr>
              <a:t>💥</a:t>
            </a:r>
          </a:p>
        </p:txBody>
      </p:sp>
    </p:spTree>
    <p:extLst>
      <p:ext uri="{BB962C8B-B14F-4D97-AF65-F5344CB8AC3E}">
        <p14:creationId xmlns:p14="http://schemas.microsoft.com/office/powerpoint/2010/main" val="4122305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AF25A-F6E6-D2FA-8929-CB1699E84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Our Contribution</a:t>
            </a:r>
            <a:endParaRPr lang="zh-CN" alt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F1CCCC-D05A-3691-A8EB-40FD4AE27E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Multi-way Intersection (for multiple VSAs intersection)</a:t>
            </a:r>
          </a:p>
          <a:p>
            <a:r>
              <a:rPr lang="en-US" altLang="zh-CN" dirty="0"/>
              <a:t>Bottom-up Intersection (to improve intersection efficiency)</a:t>
            </a:r>
          </a:p>
          <a:p>
            <a:r>
              <a:rPr lang="en-US" altLang="zh-CN" dirty="0"/>
              <a:t>An efficient tool called </a:t>
            </a:r>
            <a:r>
              <a:rPr lang="en-US" altLang="zh-CN" dirty="0">
                <a:solidFill>
                  <a:schemeClr val="accent1"/>
                </a:solidFill>
              </a:rPr>
              <a:t>Mole</a:t>
            </a:r>
          </a:p>
        </p:txBody>
      </p:sp>
    </p:spTree>
    <p:extLst>
      <p:ext uri="{BB962C8B-B14F-4D97-AF65-F5344CB8AC3E}">
        <p14:creationId xmlns:p14="http://schemas.microsoft.com/office/powerpoint/2010/main" val="3619024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AC95A9-59F2-54E5-A854-7B5CCF982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8EDF2-0109-008F-EAEF-4A9C27E3B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Multi-way Intersection</a:t>
            </a:r>
            <a:endParaRPr lang="zh-CN" alt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0EFF3C-1E27-47C3-63E0-909CB9CE5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902498" cy="4351338"/>
          </a:xfrm>
        </p:spPr>
        <p:txBody>
          <a:bodyPr>
            <a:normAutofit/>
          </a:bodyPr>
          <a:lstStyle/>
          <a:p>
            <a:r>
              <a:rPr lang="en-US" altLang="zh-CN" dirty="0"/>
              <a:t>Multi-way intersection: merge multiple VSAs (not just 2) into one VSA directly</a:t>
            </a:r>
          </a:p>
          <a:p>
            <a:r>
              <a:rPr lang="en-US" altLang="zh-CN" dirty="0"/>
              <a:t>Avoid a huge intermediate VSA</a:t>
            </a:r>
            <a:r>
              <a:rPr lang="zh-CN" altLang="en-US" dirty="0"/>
              <a:t>😄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370A72-96B0-25A8-9102-852A0335CD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698" y="2057400"/>
            <a:ext cx="3451302" cy="27432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DFF307A6-02B9-8492-FF18-1051C1979AAB}"/>
              </a:ext>
            </a:extLst>
          </p:cNvPr>
          <p:cNvSpPr/>
          <p:nvPr/>
        </p:nvSpPr>
        <p:spPr>
          <a:xfrm>
            <a:off x="9272875" y="4115954"/>
            <a:ext cx="182880" cy="1828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883D84E-94A9-6943-B1EF-FD858890132E}"/>
              </a:ext>
            </a:extLst>
          </p:cNvPr>
          <p:cNvSpPr/>
          <p:nvPr/>
        </p:nvSpPr>
        <p:spPr>
          <a:xfrm>
            <a:off x="11960843" y="3385662"/>
            <a:ext cx="182880" cy="1828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CCDE68B-76CE-42B4-E452-CA37475D3B11}"/>
              </a:ext>
            </a:extLst>
          </p:cNvPr>
          <p:cNvCxnSpPr>
            <a:cxnSpLocks/>
            <a:stCxn id="5" idx="6"/>
            <a:endCxn id="7" idx="2"/>
          </p:cNvCxnSpPr>
          <p:nvPr/>
        </p:nvCxnSpPr>
        <p:spPr>
          <a:xfrm flipV="1">
            <a:off x="9455755" y="3477102"/>
            <a:ext cx="2505088" cy="73029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4734CB44-341E-EC55-EFCA-F459AF551BEF}"/>
              </a:ext>
            </a:extLst>
          </p:cNvPr>
          <p:cNvSpPr txBox="1"/>
          <p:nvPr/>
        </p:nvSpPr>
        <p:spPr>
          <a:xfrm rot="20657593">
            <a:off x="10166948" y="3510129"/>
            <a:ext cx="9701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solidFill>
                  <a:srgbClr val="FF0000"/>
                </a:solidFill>
              </a:rPr>
              <a:t>Possible?</a:t>
            </a:r>
            <a:endParaRPr lang="zh-CN" altLang="en-US" sz="1600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67DADB-E882-18B8-87E1-F0264A60FBA2}"/>
              </a:ext>
            </a:extLst>
          </p:cNvPr>
          <p:cNvSpPr txBox="1"/>
          <p:nvPr/>
        </p:nvSpPr>
        <p:spPr>
          <a:xfrm rot="20657593">
            <a:off x="10476139" y="3835813"/>
            <a:ext cx="5346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solidFill>
                  <a:srgbClr val="FF0000"/>
                </a:solidFill>
              </a:rPr>
              <a:t>Yes!</a:t>
            </a:r>
            <a:endParaRPr lang="zh-CN" alt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748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7" grpId="0" animBg="1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34C0B-3599-1A65-1CF1-89DC3C6B3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64">
            <a:extLst>
              <a:ext uri="{FF2B5EF4-FFF2-40B4-BE49-F238E27FC236}">
                <a16:creationId xmlns:a16="http://schemas.microsoft.com/office/drawing/2014/main" id="{F83E8EDC-BF73-33D8-08F2-876EB7806A65}"/>
              </a:ext>
            </a:extLst>
          </p:cNvPr>
          <p:cNvGrpSpPr/>
          <p:nvPr/>
        </p:nvGrpSpPr>
        <p:grpSpPr>
          <a:xfrm>
            <a:off x="1911786" y="4001294"/>
            <a:ext cx="8229295" cy="2194560"/>
            <a:chOff x="1911786" y="4001294"/>
            <a:chExt cx="8229295" cy="2194560"/>
          </a:xfrm>
        </p:grpSpPr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799F4A3C-61BD-162A-7087-4E713198D9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226994" y="4001294"/>
              <a:ext cx="2914087" cy="2194560"/>
            </a:xfrm>
            <a:prstGeom prst="rect">
              <a:avLst/>
            </a:prstGeom>
          </p:spPr>
        </p:pic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2948329E-37DE-820C-2562-096BF7CE0985}"/>
                </a:ext>
              </a:extLst>
            </p:cNvPr>
            <p:cNvGrpSpPr/>
            <p:nvPr/>
          </p:nvGrpSpPr>
          <p:grpSpPr>
            <a:xfrm>
              <a:off x="1911786" y="4001294"/>
              <a:ext cx="5484031" cy="2194560"/>
              <a:chOff x="1911786" y="4001294"/>
              <a:chExt cx="5484031" cy="2194560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TextBox 9">
                    <a:extLst>
                      <a:ext uri="{FF2B5EF4-FFF2-40B4-BE49-F238E27FC236}">
                        <a16:creationId xmlns:a16="http://schemas.microsoft.com/office/drawing/2014/main" id="{C8DE8F3A-DC8B-C759-7FD2-6E4989C0347C}"/>
                      </a:ext>
                    </a:extLst>
                  </p:cNvPr>
                  <p:cNvSpPr txBox="1"/>
                  <p:nvPr/>
                </p:nvSpPr>
                <p:spPr>
                  <a:xfrm>
                    <a:off x="4025162" y="4433798"/>
                    <a:ext cx="1066318" cy="12003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zh-CN" altLang="en-US" sz="7200" i="1" smtClean="0">
                              <a:latin typeface="Cambria Math" panose="02040503050406030204" pitchFamily="18" charset="0"/>
                            </a:rPr>
                            <m:t>∩</m:t>
                          </m:r>
                        </m:oMath>
                      </m:oMathPara>
                    </a14:m>
                    <a:endParaRPr lang="zh-CN" altLang="en-US" sz="7200" dirty="0"/>
                  </a:p>
                </p:txBody>
              </p:sp>
            </mc:Choice>
            <mc:Fallback xmlns="">
              <p:sp>
                <p:nvSpPr>
                  <p:cNvPr id="10" name="TextBox 9">
                    <a:extLst>
                      <a:ext uri="{FF2B5EF4-FFF2-40B4-BE49-F238E27FC236}">
                        <a16:creationId xmlns:a16="http://schemas.microsoft.com/office/drawing/2014/main" id="{C8DE8F3A-DC8B-C759-7FD2-6E4989C0347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025162" y="4433798"/>
                    <a:ext cx="1066318" cy="1200329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TextBox 12">
                    <a:extLst>
                      <a:ext uri="{FF2B5EF4-FFF2-40B4-BE49-F238E27FC236}">
                        <a16:creationId xmlns:a16="http://schemas.microsoft.com/office/drawing/2014/main" id="{C4F47B71-98BA-9C7E-A226-DE9C8DB87182}"/>
                      </a:ext>
                    </a:extLst>
                  </p:cNvPr>
                  <p:cNvSpPr txBox="1"/>
                  <p:nvPr/>
                </p:nvSpPr>
                <p:spPr>
                  <a:xfrm>
                    <a:off x="6268585" y="4430534"/>
                    <a:ext cx="1127232" cy="12003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CN" sz="72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oMath>
                      </m:oMathPara>
                    </a14:m>
                    <a:endParaRPr lang="zh-CN" altLang="en-US" sz="7200" dirty="0"/>
                  </a:p>
                </p:txBody>
              </p:sp>
            </mc:Choice>
            <mc:Fallback xmlns="">
              <p:sp>
                <p:nvSpPr>
                  <p:cNvPr id="13" name="TextBox 12">
                    <a:extLst>
                      <a:ext uri="{FF2B5EF4-FFF2-40B4-BE49-F238E27FC236}">
                        <a16:creationId xmlns:a16="http://schemas.microsoft.com/office/drawing/2014/main" id="{C4F47B71-98BA-9C7E-A226-DE9C8DB8718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268585" y="4430534"/>
                    <a:ext cx="1127232" cy="1200329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0763F14B-28C9-F63D-BB08-34E7D1C4BE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11786" y="4001294"/>
                <a:ext cx="2317282" cy="2194560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00200793-789D-02A4-BF76-57838FD07F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98144" y="4001294"/>
                <a:ext cx="1459774" cy="2194560"/>
              </a:xfrm>
              <a:prstGeom prst="rect">
                <a:avLst/>
              </a:prstGeom>
            </p:spPr>
          </p:pic>
        </p:grp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87F2EEA2-7F37-2FFD-F957-2115000F649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786" y="4001294"/>
            <a:ext cx="2317282" cy="2194560"/>
          </a:xfrm>
          <a:prstGeom prst="rect">
            <a:avLst/>
          </a:prstGeom>
        </p:spPr>
      </p:pic>
      <p:grpSp>
        <p:nvGrpSpPr>
          <p:cNvPr id="70" name="Group 69">
            <a:extLst>
              <a:ext uri="{FF2B5EF4-FFF2-40B4-BE49-F238E27FC236}">
                <a16:creationId xmlns:a16="http://schemas.microsoft.com/office/drawing/2014/main" id="{5F7C130D-C122-8074-BC1E-C31237D59F15}"/>
              </a:ext>
            </a:extLst>
          </p:cNvPr>
          <p:cNvGrpSpPr/>
          <p:nvPr/>
        </p:nvGrpSpPr>
        <p:grpSpPr>
          <a:xfrm>
            <a:off x="1911786" y="3999354"/>
            <a:ext cx="8232144" cy="2196705"/>
            <a:chOff x="1911786" y="3999354"/>
            <a:chExt cx="8232144" cy="2196705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7BF944E9-377A-F865-E4A7-6E7F8FFE013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98144" y="3999354"/>
              <a:ext cx="1459774" cy="2194560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180EB9E4-C7C2-41D6-4632-740289DB64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1786" y="3999354"/>
              <a:ext cx="2317282" cy="2194560"/>
            </a:xfrm>
            <a:prstGeom prst="rect">
              <a:avLst/>
            </a:prstGeom>
          </p:spPr>
        </p:pic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EE47DDDF-80E5-84C7-1081-3DBAA2625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226994" y="3999354"/>
              <a:ext cx="2916936" cy="2196705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D6E8378B-6497-738B-ED5F-4194844B4E5C}"/>
              </a:ext>
            </a:extLst>
          </p:cNvPr>
          <p:cNvGrpSpPr/>
          <p:nvPr/>
        </p:nvGrpSpPr>
        <p:grpSpPr>
          <a:xfrm>
            <a:off x="1911787" y="3999354"/>
            <a:ext cx="8229295" cy="2194560"/>
            <a:chOff x="1911786" y="4001294"/>
            <a:chExt cx="8229295" cy="2194560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888ECC03-F2D2-7186-19D3-A33BB2F60C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1786" y="4001294"/>
              <a:ext cx="2317282" cy="2194560"/>
            </a:xfrm>
            <a:prstGeom prst="rect">
              <a:avLst/>
            </a:prstGeom>
          </p:spPr>
        </p:pic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CD4ADC72-93C0-84BD-A0CC-3C9A2B34944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226994" y="4001294"/>
              <a:ext cx="2914087" cy="219456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52294D64-5FB6-5259-37DB-F033D0A95A7B}"/>
              </a:ext>
            </a:extLst>
          </p:cNvPr>
          <p:cNvGrpSpPr/>
          <p:nvPr/>
        </p:nvGrpSpPr>
        <p:grpSpPr>
          <a:xfrm>
            <a:off x="1914635" y="3999354"/>
            <a:ext cx="8229295" cy="2194560"/>
            <a:chOff x="1911786" y="4001294"/>
            <a:chExt cx="8229295" cy="2194560"/>
          </a:xfrm>
        </p:grpSpPr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6F5FC3AF-78B8-2588-CDC7-91343180D2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1786" y="4001294"/>
              <a:ext cx="2317282" cy="2194560"/>
            </a:xfrm>
            <a:prstGeom prst="rect">
              <a:avLst/>
            </a:prstGeom>
          </p:spPr>
        </p:pic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31D56956-E768-79D5-F1E9-A101E1DB46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226994" y="4001294"/>
              <a:ext cx="2914087" cy="2194560"/>
            </a:xfrm>
            <a:prstGeom prst="rect">
              <a:avLst/>
            </a:prstGeom>
          </p:spPr>
        </p:pic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0FD22EE-0002-A1D0-DBEE-C7E3473BB584}"/>
              </a:ext>
            </a:extLst>
          </p:cNvPr>
          <p:cNvGrpSpPr/>
          <p:nvPr/>
        </p:nvGrpSpPr>
        <p:grpSpPr>
          <a:xfrm>
            <a:off x="1914635" y="3999354"/>
            <a:ext cx="8229296" cy="2194560"/>
            <a:chOff x="1911786" y="3996893"/>
            <a:chExt cx="8229296" cy="2194560"/>
          </a:xfrm>
        </p:grpSpPr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4B0FE246-F43D-4397-E30B-FCD26570F6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1786" y="3996893"/>
              <a:ext cx="2317282" cy="2194560"/>
            </a:xfrm>
            <a:prstGeom prst="rect">
              <a:avLst/>
            </a:prstGeom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F486867F-71EB-C39A-7F1B-D4A8665E130F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26994" y="3996893"/>
              <a:ext cx="2914088" cy="2194560"/>
            </a:xfrm>
            <a:prstGeom prst="rect">
              <a:avLst/>
            </a:prstGeom>
          </p:spPr>
        </p:pic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3BA9E23B-B763-FBF4-FD0D-DB1BA0F1DEEA}"/>
              </a:ext>
            </a:extLst>
          </p:cNvPr>
          <p:cNvGrpSpPr/>
          <p:nvPr/>
        </p:nvGrpSpPr>
        <p:grpSpPr>
          <a:xfrm>
            <a:off x="1911786" y="3999354"/>
            <a:ext cx="8234993" cy="2196500"/>
            <a:chOff x="1908937" y="3997414"/>
            <a:chExt cx="8234993" cy="2196500"/>
          </a:xfrm>
        </p:grpSpPr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D0394D55-0C3A-BAAE-7E78-F547B2FE45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8937" y="3999354"/>
              <a:ext cx="2317282" cy="2194560"/>
            </a:xfrm>
            <a:prstGeom prst="rect">
              <a:avLst/>
            </a:prstGeom>
          </p:spPr>
        </p:pic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721856D6-74CB-2B1A-331B-9C475CDDD666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92446" y="3997414"/>
              <a:ext cx="1459774" cy="2194560"/>
            </a:xfrm>
            <a:prstGeom prst="rect">
              <a:avLst/>
            </a:prstGeom>
          </p:spPr>
        </p:pic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38D0DA83-1CE5-2FD7-E510-250E5A6552FD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29842" y="3997414"/>
              <a:ext cx="2914088" cy="219456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8D1FFCE-36F3-7FB9-579B-176D2BD61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Top-down Intersection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FC5C5C-2A6C-C528-7D4D-D4B3D46345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Intersection starts from root</a:t>
            </a:r>
          </a:p>
          <a:p>
            <a:r>
              <a:rPr lang="en-US" altLang="zh-CN" dirty="0"/>
              <a:t>Many unnecessary nodes representing no program may be constructed → low efficiency</a:t>
            </a:r>
          </a:p>
          <a:p>
            <a:r>
              <a:rPr lang="en-US" altLang="zh-CN" dirty="0"/>
              <a:t>❌Not suitable for multi-way intersection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2346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F2FD8-9A70-F09E-FF6F-35E57E9CC6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85157-D6AE-7205-3063-286208B9B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Bottom-up Intersection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C2936F-01DB-E786-77C9-2DBC3D4077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Intersection starts from leaf</a:t>
            </a:r>
          </a:p>
          <a:p>
            <a:r>
              <a:rPr lang="en-US" altLang="zh-CN" dirty="0"/>
              <a:t>No unnecessary nodes representing no program are constructed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E1D7059-5982-A21F-AEF8-CDC41B3FB6FA}"/>
              </a:ext>
            </a:extLst>
          </p:cNvPr>
          <p:cNvGrpSpPr/>
          <p:nvPr/>
        </p:nvGrpSpPr>
        <p:grpSpPr>
          <a:xfrm>
            <a:off x="2014727" y="3982403"/>
            <a:ext cx="8143943" cy="2213451"/>
            <a:chOff x="2014727" y="3982403"/>
            <a:chExt cx="8143943" cy="221345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10BCD92A-0DFB-5FBC-6400-42C8601E9624}"/>
                    </a:ext>
                  </a:extLst>
                </p:cNvPr>
                <p:cNvSpPr txBox="1"/>
                <p:nvPr/>
              </p:nvSpPr>
              <p:spPr>
                <a:xfrm>
                  <a:off x="4332009" y="4433798"/>
                  <a:ext cx="1066318" cy="12003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zh-CN" altLang="en-US" sz="7200" i="1" smtClean="0">
                            <a:latin typeface="Cambria Math" panose="02040503050406030204" pitchFamily="18" charset="0"/>
                          </a:rPr>
                          <m:t>∩</m:t>
                        </m:r>
                      </m:oMath>
                    </m:oMathPara>
                  </a14:m>
                  <a:endParaRPr lang="zh-CN" altLang="en-US" sz="7200" dirty="0"/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10BCD92A-0DFB-5FBC-6400-42C8601E962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32009" y="4433798"/>
                  <a:ext cx="1066318" cy="120032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23AE2929-A879-7B1D-D8D1-7B688E150EAC}"/>
                    </a:ext>
                  </a:extLst>
                </p:cNvPr>
                <p:cNvSpPr txBox="1"/>
                <p:nvPr/>
              </p:nvSpPr>
              <p:spPr>
                <a:xfrm>
                  <a:off x="6575432" y="4430534"/>
                  <a:ext cx="1127232" cy="12003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7200" b="0" i="1" smtClean="0"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zh-CN" altLang="en-US" sz="7200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23AE2929-A879-7B1D-D8D1-7B688E150EA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75432" y="4430534"/>
                  <a:ext cx="1127232" cy="120032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id="{369B1BE4-682F-24FA-125E-E4A28C5ECD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61174" y="3982403"/>
              <a:ext cx="2597496" cy="219456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B3ACC86-8977-8949-3235-28CE11AEE3B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14727" y="3986103"/>
              <a:ext cx="2317282" cy="219456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221F522-8944-284F-3CEF-B8759A709F5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66113" y="4001294"/>
              <a:ext cx="1459774" cy="2194560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5E542E3-76B8-F152-85FE-2BFDE2EB3E18}"/>
              </a:ext>
            </a:extLst>
          </p:cNvPr>
          <p:cNvGrpSpPr/>
          <p:nvPr/>
        </p:nvGrpSpPr>
        <p:grpSpPr>
          <a:xfrm>
            <a:off x="2014727" y="3982403"/>
            <a:ext cx="8143942" cy="2194560"/>
            <a:chOff x="2014727" y="3982403"/>
            <a:chExt cx="8143942" cy="219456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C767C6E-AF7F-30A7-E7EE-8B22BB0DA92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14727" y="3982403"/>
              <a:ext cx="2317282" cy="219456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B0542FE5-FFBF-7EB4-F635-EBEF1FC7741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561174" y="3982403"/>
              <a:ext cx="2597495" cy="2194560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DC35BA3-B44D-7A9D-2C63-7B33B814784E}"/>
              </a:ext>
            </a:extLst>
          </p:cNvPr>
          <p:cNvGrpSpPr/>
          <p:nvPr/>
        </p:nvGrpSpPr>
        <p:grpSpPr>
          <a:xfrm>
            <a:off x="2014727" y="3976501"/>
            <a:ext cx="8143942" cy="2194560"/>
            <a:chOff x="2014727" y="3982403"/>
            <a:chExt cx="8143942" cy="2194560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642CA661-9117-BFB4-66BF-68ACF9C3EF1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14727" y="3982403"/>
              <a:ext cx="2317282" cy="2194560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84FC8221-A040-A857-FD84-88C9E85A3F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61173" y="3982403"/>
              <a:ext cx="2597496" cy="219456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E5652FD-7861-2A73-219D-835F7FC764D0}"/>
              </a:ext>
            </a:extLst>
          </p:cNvPr>
          <p:cNvGrpSpPr/>
          <p:nvPr/>
        </p:nvGrpSpPr>
        <p:grpSpPr>
          <a:xfrm>
            <a:off x="2014727" y="3976501"/>
            <a:ext cx="8143941" cy="2213451"/>
            <a:chOff x="2014727" y="3982403"/>
            <a:chExt cx="8143941" cy="2213451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4BABDC8A-ECF6-B3A7-B3E3-65FADBE3E35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14727" y="3986103"/>
              <a:ext cx="2317282" cy="2194560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12F50A78-4C8C-A21D-1738-58A284B79C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66111" y="4001294"/>
              <a:ext cx="1459774" cy="2194560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9368D44D-0D0F-DA50-C5A9-A46ADE78EFA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61172" y="3982403"/>
              <a:ext cx="2597496" cy="2194560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C28F773E-CC1C-E665-5C62-CD0CC5A5F4EC}"/>
              </a:ext>
            </a:extLst>
          </p:cNvPr>
          <p:cNvGrpSpPr/>
          <p:nvPr/>
        </p:nvGrpSpPr>
        <p:grpSpPr>
          <a:xfrm>
            <a:off x="2014727" y="3977999"/>
            <a:ext cx="8143941" cy="2220851"/>
            <a:chOff x="2014727" y="3975003"/>
            <a:chExt cx="8143941" cy="2220851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4DDB83EE-81F1-E120-5E2E-0D7FD78605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14727" y="3982403"/>
              <a:ext cx="2317282" cy="2194560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4AA33224-3346-928B-4231-E5372A45F6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66109" y="4001294"/>
              <a:ext cx="1459774" cy="2194560"/>
            </a:xfrm>
            <a:prstGeom prst="rect">
              <a:avLst/>
            </a:prstGeom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4FDD3957-9DF4-E55D-E7FB-EF291417FE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61172" y="3975003"/>
              <a:ext cx="2597496" cy="21945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69235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ndara">
      <a:maj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8278</TotalTime>
  <Words>723</Words>
  <Application>Microsoft Office PowerPoint</Application>
  <PresentationFormat>Widescreen</PresentationFormat>
  <Paragraphs>145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等线</vt:lpstr>
      <vt:lpstr>Arial</vt:lpstr>
      <vt:lpstr>Cambria Math</vt:lpstr>
      <vt:lpstr>Candara</vt:lpstr>
      <vt:lpstr>Office Theme</vt:lpstr>
      <vt:lpstr>Tunneling through the Hill: Multi-way Intersection for Version-Space Algebras in Program Synthesis</vt:lpstr>
      <vt:lpstr>Background: Program Synthesis</vt:lpstr>
      <vt:lpstr>Version-Space Algebra</vt:lpstr>
      <vt:lpstr>VSA-based Program Synthesis</vt:lpstr>
      <vt:lpstr>Iterative Intersection</vt:lpstr>
      <vt:lpstr>Our Contribution</vt:lpstr>
      <vt:lpstr>Multi-way Intersection</vt:lpstr>
      <vt:lpstr>Top-down Intersection</vt:lpstr>
      <vt:lpstr>Bottom-up Intersection</vt:lpstr>
      <vt:lpstr>Grouping Strategy</vt:lpstr>
      <vt:lpstr>Grouping Strategy (Cont.)</vt:lpstr>
      <vt:lpstr>Implementation</vt:lpstr>
      <vt:lpstr>Properties</vt:lpstr>
      <vt:lpstr>Evaluation – Overview</vt:lpstr>
      <vt:lpstr>Evaluation – Speed-up VSA Intersection</vt:lpstr>
      <vt:lpstr>Evaluation – Speed-up VSA Intersection (Cont.)</vt:lpstr>
      <vt:lpstr>Evaluation – Speed-up Specialized VSA-based Solver</vt:lpstr>
      <vt:lpstr>Evaluation – Speed-up Specialized VSA-based Solver (Cont.)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Shuhao Zhang</dc:creator>
  <cp:lastModifiedBy>Shuhao Zhang</cp:lastModifiedBy>
  <cp:revision>94</cp:revision>
  <dcterms:created xsi:type="dcterms:W3CDTF">2025-04-17T16:37:10Z</dcterms:created>
  <dcterms:modified xsi:type="dcterms:W3CDTF">2026-07-23T07:37:04Z</dcterms:modified>
</cp:coreProperties>
</file>